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Lst>
  <p:sldSz cx="7556500" cy="10693400"/>
  <p:notesSz cx="6858000" cy="9144000"/>
  <p:embeddedFontLst>
    <p:embeddedFont>
      <p:font typeface="Agrandir Heavy" panose="020B0604020202020204" charset="0"/>
      <p:regular r:id="rId7"/>
    </p:embeddedFont>
    <p:embeddedFont>
      <p:font typeface="Lora" pitchFamily="2" charset="0"/>
      <p:regular r:id="rId8"/>
    </p:embeddedFont>
    <p:embeddedFont>
      <p:font typeface="Lora Bold Italics" panose="020B0604020202020204" charset="0"/>
      <p:regular r:id="rId9"/>
    </p:embeddedFont>
    <p:embeddedFont>
      <p:font typeface="Lora Italics" panose="020B0604020202020204" charset="0"/>
      <p:regular r:id="rId10"/>
    </p:embeddedFont>
    <p:embeddedFont>
      <p:font typeface="Open Sans" panose="020B0606030504020204" pitchFamily="34" charset="0"/>
      <p:regular r:id="rId11"/>
      <p:bold r:id="rId12"/>
      <p:italic r:id="rId13"/>
      <p:boldItalic r:id="rId14"/>
    </p:embeddedFont>
    <p:embeddedFont>
      <p:font typeface="Open Sans Italics" panose="020B0604020202020204" charset="0"/>
      <p:regular r:id="rId15"/>
    </p:embeddedFont>
    <p:embeddedFont>
      <p:font typeface="Public Sans Bold Italics" panose="020B0604020202020204" charset="0"/>
      <p:regular r:id="rId16"/>
    </p:embeddedFont>
    <p:embeddedFont>
      <p:font typeface="Public Sans Italics"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0" d="100"/>
          <a:sy n="50" d="100"/>
        </p:scale>
        <p:origin x="2635"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F5FF"/>
        </a:solidFill>
        <a:effectLst/>
      </p:bgPr>
    </p:bg>
    <p:spTree>
      <p:nvGrpSpPr>
        <p:cNvPr id="1" name=""/>
        <p:cNvGrpSpPr/>
        <p:nvPr/>
      </p:nvGrpSpPr>
      <p:grpSpPr>
        <a:xfrm>
          <a:off x="0" y="0"/>
          <a:ext cx="0" cy="0"/>
          <a:chOff x="0" y="0"/>
          <a:chExt cx="0" cy="0"/>
        </a:xfrm>
      </p:grpSpPr>
      <p:grpSp>
        <p:nvGrpSpPr>
          <p:cNvPr id="2" name="Group 2"/>
          <p:cNvGrpSpPr/>
          <p:nvPr/>
        </p:nvGrpSpPr>
        <p:grpSpPr>
          <a:xfrm>
            <a:off x="-144485" y="-117273"/>
            <a:ext cx="7848970" cy="2346525"/>
            <a:chOff x="0" y="0"/>
            <a:chExt cx="2812894" cy="840942"/>
          </a:xfrm>
        </p:grpSpPr>
        <p:sp>
          <p:nvSpPr>
            <p:cNvPr id="3" name="Freeform 3"/>
            <p:cNvSpPr/>
            <p:nvPr/>
          </p:nvSpPr>
          <p:spPr>
            <a:xfrm>
              <a:off x="0" y="0"/>
              <a:ext cx="2812894" cy="840942"/>
            </a:xfrm>
            <a:custGeom>
              <a:avLst/>
              <a:gdLst/>
              <a:ahLst/>
              <a:cxnLst/>
              <a:rect l="l" t="t" r="r" b="b"/>
              <a:pathLst>
                <a:path w="2812894" h="840942">
                  <a:moveTo>
                    <a:pt x="0" y="0"/>
                  </a:moveTo>
                  <a:lnTo>
                    <a:pt x="2812894" y="0"/>
                  </a:lnTo>
                  <a:lnTo>
                    <a:pt x="2812894" y="840942"/>
                  </a:lnTo>
                  <a:lnTo>
                    <a:pt x="0" y="840942"/>
                  </a:lnTo>
                  <a:close/>
                </a:path>
              </a:pathLst>
            </a:custGeom>
            <a:solidFill>
              <a:srgbClr val="0097B2"/>
            </a:solidFill>
          </p:spPr>
        </p:sp>
        <p:sp>
          <p:nvSpPr>
            <p:cNvPr id="4" name="TextBox 4"/>
            <p:cNvSpPr txBox="1"/>
            <p:nvPr/>
          </p:nvSpPr>
          <p:spPr>
            <a:xfrm>
              <a:off x="0" y="-19050"/>
              <a:ext cx="2812894" cy="859992"/>
            </a:xfrm>
            <a:prstGeom prst="rect">
              <a:avLst/>
            </a:prstGeom>
          </p:spPr>
          <p:txBody>
            <a:bodyPr lIns="50800" tIns="50800" rIns="50800" bIns="50800" rtlCol="0" anchor="ctr"/>
            <a:lstStyle/>
            <a:p>
              <a:pPr algn="ctr">
                <a:lnSpc>
                  <a:spcPts val="2040"/>
                </a:lnSpc>
              </a:pPr>
              <a:endParaRPr/>
            </a:p>
          </p:txBody>
        </p:sp>
      </p:grpSp>
      <p:grpSp>
        <p:nvGrpSpPr>
          <p:cNvPr id="5" name="Group 5"/>
          <p:cNvGrpSpPr/>
          <p:nvPr/>
        </p:nvGrpSpPr>
        <p:grpSpPr>
          <a:xfrm>
            <a:off x="0" y="5371128"/>
            <a:ext cx="2252890" cy="5168222"/>
            <a:chOff x="0" y="0"/>
            <a:chExt cx="807385" cy="1852174"/>
          </a:xfrm>
        </p:grpSpPr>
        <p:sp>
          <p:nvSpPr>
            <p:cNvPr id="6" name="Freeform 6"/>
            <p:cNvSpPr/>
            <p:nvPr/>
          </p:nvSpPr>
          <p:spPr>
            <a:xfrm>
              <a:off x="0" y="0"/>
              <a:ext cx="807385" cy="1852174"/>
            </a:xfrm>
            <a:custGeom>
              <a:avLst/>
              <a:gdLst/>
              <a:ahLst/>
              <a:cxnLst/>
              <a:rect l="l" t="t" r="r" b="b"/>
              <a:pathLst>
                <a:path w="807385" h="1852174">
                  <a:moveTo>
                    <a:pt x="0" y="0"/>
                  </a:moveTo>
                  <a:lnTo>
                    <a:pt x="807385" y="0"/>
                  </a:lnTo>
                  <a:lnTo>
                    <a:pt x="807385" y="1852174"/>
                  </a:lnTo>
                  <a:lnTo>
                    <a:pt x="0" y="1852174"/>
                  </a:lnTo>
                  <a:close/>
                </a:path>
              </a:pathLst>
            </a:custGeom>
            <a:solidFill>
              <a:srgbClr val="9BC1E1"/>
            </a:solidFill>
          </p:spPr>
        </p:sp>
        <p:sp>
          <p:nvSpPr>
            <p:cNvPr id="7" name="TextBox 7"/>
            <p:cNvSpPr txBox="1"/>
            <p:nvPr/>
          </p:nvSpPr>
          <p:spPr>
            <a:xfrm>
              <a:off x="0" y="-19050"/>
              <a:ext cx="807385" cy="1871224"/>
            </a:xfrm>
            <a:prstGeom prst="rect">
              <a:avLst/>
            </a:prstGeom>
          </p:spPr>
          <p:txBody>
            <a:bodyPr lIns="50800" tIns="50800" rIns="50800" bIns="50800" rtlCol="0" anchor="ctr"/>
            <a:lstStyle/>
            <a:p>
              <a:pPr algn="ctr">
                <a:lnSpc>
                  <a:spcPts val="2040"/>
                </a:lnSpc>
              </a:pPr>
              <a:endParaRPr/>
            </a:p>
          </p:txBody>
        </p:sp>
      </p:grpSp>
      <p:grpSp>
        <p:nvGrpSpPr>
          <p:cNvPr id="8" name="Group 8"/>
          <p:cNvGrpSpPr/>
          <p:nvPr/>
        </p:nvGrpSpPr>
        <p:grpSpPr>
          <a:xfrm>
            <a:off x="-144485" y="10486656"/>
            <a:ext cx="7848970" cy="205344"/>
            <a:chOff x="0" y="0"/>
            <a:chExt cx="2812894" cy="73591"/>
          </a:xfrm>
        </p:grpSpPr>
        <p:sp>
          <p:nvSpPr>
            <p:cNvPr id="9" name="Freeform 9"/>
            <p:cNvSpPr/>
            <p:nvPr/>
          </p:nvSpPr>
          <p:spPr>
            <a:xfrm>
              <a:off x="0" y="0"/>
              <a:ext cx="2812894" cy="73591"/>
            </a:xfrm>
            <a:custGeom>
              <a:avLst/>
              <a:gdLst/>
              <a:ahLst/>
              <a:cxnLst/>
              <a:rect l="l" t="t" r="r" b="b"/>
              <a:pathLst>
                <a:path w="2812894" h="73591">
                  <a:moveTo>
                    <a:pt x="0" y="0"/>
                  </a:moveTo>
                  <a:lnTo>
                    <a:pt x="2812894" y="0"/>
                  </a:lnTo>
                  <a:lnTo>
                    <a:pt x="2812894" y="73591"/>
                  </a:lnTo>
                  <a:lnTo>
                    <a:pt x="0" y="73591"/>
                  </a:lnTo>
                  <a:close/>
                </a:path>
              </a:pathLst>
            </a:custGeom>
            <a:solidFill>
              <a:srgbClr val="0097B2"/>
            </a:solidFill>
          </p:spPr>
        </p:sp>
        <p:sp>
          <p:nvSpPr>
            <p:cNvPr id="10" name="TextBox 10"/>
            <p:cNvSpPr txBox="1"/>
            <p:nvPr/>
          </p:nvSpPr>
          <p:spPr>
            <a:xfrm>
              <a:off x="0" y="-19050"/>
              <a:ext cx="2812894" cy="92641"/>
            </a:xfrm>
            <a:prstGeom prst="rect">
              <a:avLst/>
            </a:prstGeom>
          </p:spPr>
          <p:txBody>
            <a:bodyPr lIns="50800" tIns="50800" rIns="50800" bIns="50800" rtlCol="0" anchor="ctr"/>
            <a:lstStyle/>
            <a:p>
              <a:pPr algn="ctr">
                <a:lnSpc>
                  <a:spcPts val="2040"/>
                </a:lnSpc>
              </a:pPr>
              <a:endParaRPr/>
            </a:p>
          </p:txBody>
        </p:sp>
      </p:grpSp>
      <p:grpSp>
        <p:nvGrpSpPr>
          <p:cNvPr id="11" name="Group 11"/>
          <p:cNvGrpSpPr/>
          <p:nvPr/>
        </p:nvGrpSpPr>
        <p:grpSpPr>
          <a:xfrm>
            <a:off x="0" y="1723193"/>
            <a:ext cx="7560000" cy="3647936"/>
            <a:chOff x="0" y="0"/>
            <a:chExt cx="10080000" cy="4863914"/>
          </a:xfrm>
        </p:grpSpPr>
        <p:pic>
          <p:nvPicPr>
            <p:cNvPr id="12" name="Picture 12"/>
            <p:cNvPicPr>
              <a:picLocks noChangeAspect="1"/>
            </p:cNvPicPr>
            <p:nvPr/>
          </p:nvPicPr>
          <p:blipFill>
            <a:blip r:embed="rId2"/>
            <a:srcRect t="1443" b="1443"/>
            <a:stretch>
              <a:fillRect/>
            </a:stretch>
          </p:blipFill>
          <p:spPr>
            <a:xfrm>
              <a:off x="0" y="0"/>
              <a:ext cx="10080000" cy="4863914"/>
            </a:xfrm>
            <a:prstGeom prst="rect">
              <a:avLst/>
            </a:prstGeom>
          </p:spPr>
        </p:pic>
      </p:grpSp>
      <p:sp>
        <p:nvSpPr>
          <p:cNvPr id="13" name="AutoShape 13"/>
          <p:cNvSpPr/>
          <p:nvPr/>
        </p:nvSpPr>
        <p:spPr>
          <a:xfrm>
            <a:off x="4870385" y="275265"/>
            <a:ext cx="497609" cy="0"/>
          </a:xfrm>
          <a:prstGeom prst="line">
            <a:avLst/>
          </a:prstGeom>
          <a:ln w="28575" cap="flat">
            <a:solidFill>
              <a:srgbClr val="FFFFFF"/>
            </a:solidFill>
            <a:prstDash val="solid"/>
            <a:headEnd type="none" w="sm" len="sm"/>
            <a:tailEnd type="none" w="sm" len="sm"/>
          </a:ln>
        </p:spPr>
      </p:sp>
      <p:sp>
        <p:nvSpPr>
          <p:cNvPr id="14" name="AutoShape 14"/>
          <p:cNvSpPr/>
          <p:nvPr/>
        </p:nvSpPr>
        <p:spPr>
          <a:xfrm>
            <a:off x="2038340" y="289552"/>
            <a:ext cx="497609" cy="0"/>
          </a:xfrm>
          <a:prstGeom prst="line">
            <a:avLst/>
          </a:prstGeom>
          <a:ln w="28575" cap="flat">
            <a:solidFill>
              <a:srgbClr val="FFFFFF"/>
            </a:solidFill>
            <a:prstDash val="solid"/>
            <a:headEnd type="none" w="sm" len="sm"/>
            <a:tailEnd type="none" w="sm" len="sm"/>
          </a:ln>
        </p:spPr>
      </p:sp>
      <p:sp>
        <p:nvSpPr>
          <p:cNvPr id="15" name="TextBox 15"/>
          <p:cNvSpPr txBox="1"/>
          <p:nvPr/>
        </p:nvSpPr>
        <p:spPr>
          <a:xfrm>
            <a:off x="-519546" y="526944"/>
            <a:ext cx="8599092" cy="1273683"/>
          </a:xfrm>
          <a:prstGeom prst="rect">
            <a:avLst/>
          </a:prstGeom>
        </p:spPr>
        <p:txBody>
          <a:bodyPr lIns="0" tIns="0" rIns="0" bIns="0" rtlCol="0" anchor="t">
            <a:spAutoFit/>
          </a:bodyPr>
          <a:lstStyle/>
          <a:p>
            <a:pPr algn="ctr">
              <a:lnSpc>
                <a:spcPts val="4415"/>
              </a:lnSpc>
            </a:pPr>
            <a:r>
              <a:rPr lang="en-US" sz="4599" b="1" spc="91" dirty="0">
                <a:solidFill>
                  <a:srgbClr val="FFFFFF"/>
                </a:solidFill>
                <a:latin typeface="Agrandir Heavy"/>
                <a:ea typeface="Agrandir Heavy"/>
                <a:cs typeface="Agrandir Heavy"/>
                <a:sym typeface="Agrandir Heavy"/>
              </a:rPr>
              <a:t>St Clement’s Primary School </a:t>
            </a:r>
          </a:p>
        </p:txBody>
      </p:sp>
      <p:sp>
        <p:nvSpPr>
          <p:cNvPr id="16" name="TextBox 16"/>
          <p:cNvSpPr txBox="1"/>
          <p:nvPr/>
        </p:nvSpPr>
        <p:spPr>
          <a:xfrm>
            <a:off x="2601433" y="88950"/>
            <a:ext cx="2203467" cy="240772"/>
          </a:xfrm>
          <a:prstGeom prst="rect">
            <a:avLst/>
          </a:prstGeom>
        </p:spPr>
        <p:txBody>
          <a:bodyPr lIns="0" tIns="0" rIns="0" bIns="0" rtlCol="0" anchor="t">
            <a:spAutoFit/>
          </a:bodyPr>
          <a:lstStyle/>
          <a:p>
            <a:pPr algn="ctr">
              <a:lnSpc>
                <a:spcPts val="2040"/>
              </a:lnSpc>
            </a:pPr>
            <a:r>
              <a:rPr lang="en-US" sz="1500" i="1" u="sng" spc="75" dirty="0">
                <a:solidFill>
                  <a:srgbClr val="FFFFFF"/>
                </a:solidFill>
                <a:latin typeface="Lora Italics"/>
                <a:ea typeface="Lora Italics"/>
                <a:cs typeface="Lora Italics"/>
                <a:sym typeface="Lora Italics"/>
              </a:rPr>
              <a:t>28th September 2026</a:t>
            </a:r>
          </a:p>
        </p:txBody>
      </p:sp>
      <p:sp>
        <p:nvSpPr>
          <p:cNvPr id="17" name="TextBox 17"/>
          <p:cNvSpPr txBox="1"/>
          <p:nvPr/>
        </p:nvSpPr>
        <p:spPr>
          <a:xfrm>
            <a:off x="2407147" y="5447328"/>
            <a:ext cx="4926475" cy="854593"/>
          </a:xfrm>
          <a:prstGeom prst="rect">
            <a:avLst/>
          </a:prstGeom>
        </p:spPr>
        <p:txBody>
          <a:bodyPr lIns="0" tIns="0" rIns="0" bIns="0" rtlCol="0" anchor="t">
            <a:spAutoFit/>
          </a:bodyPr>
          <a:lstStyle/>
          <a:p>
            <a:pPr algn="l">
              <a:lnSpc>
                <a:spcPts val="2304"/>
              </a:lnSpc>
            </a:pPr>
            <a:r>
              <a:rPr lang="en-US" sz="2400" b="1" spc="48" dirty="0">
                <a:solidFill>
                  <a:srgbClr val="0A2269"/>
                </a:solidFill>
                <a:latin typeface="Agrandir Heavy"/>
                <a:ea typeface="Agrandir Heavy"/>
                <a:cs typeface="Agrandir Heavy"/>
                <a:sym typeface="Agrandir Heavy"/>
              </a:rPr>
              <a:t>Deputy Headteacher’s Newsletter </a:t>
            </a:r>
          </a:p>
          <a:p>
            <a:pPr marL="0" lvl="0" indent="0" algn="l">
              <a:lnSpc>
                <a:spcPts val="2016"/>
              </a:lnSpc>
              <a:spcBef>
                <a:spcPct val="0"/>
              </a:spcBef>
            </a:pPr>
            <a:r>
              <a:rPr lang="en-US" sz="2100" b="1" spc="42" dirty="0">
                <a:solidFill>
                  <a:srgbClr val="0A2269"/>
                </a:solidFill>
                <a:latin typeface="Agrandir Heavy"/>
                <a:ea typeface="Agrandir Heavy"/>
                <a:cs typeface="Agrandir Heavy"/>
                <a:sym typeface="Agrandir Heavy"/>
              </a:rPr>
              <a:t>Monday 28th September 2026</a:t>
            </a:r>
          </a:p>
        </p:txBody>
      </p:sp>
      <p:sp>
        <p:nvSpPr>
          <p:cNvPr id="18" name="TextBox 18"/>
          <p:cNvSpPr txBox="1"/>
          <p:nvPr/>
        </p:nvSpPr>
        <p:spPr>
          <a:xfrm>
            <a:off x="2407147" y="6449359"/>
            <a:ext cx="4967222" cy="5124550"/>
          </a:xfrm>
          <a:prstGeom prst="rect">
            <a:avLst/>
          </a:prstGeom>
        </p:spPr>
        <p:txBody>
          <a:bodyPr lIns="0" tIns="0" rIns="0" bIns="0" rtlCol="0" anchor="t">
            <a:spAutoFit/>
          </a:bodyPr>
          <a:lstStyle/>
          <a:p>
            <a:pPr algn="l">
              <a:lnSpc>
                <a:spcPts val="1606"/>
              </a:lnSpc>
            </a:pPr>
            <a:r>
              <a:rPr lang="en-US" sz="1131" spc="22">
                <a:solidFill>
                  <a:srgbClr val="0A2269"/>
                </a:solidFill>
                <a:latin typeface="Lora"/>
                <a:ea typeface="Lora"/>
                <a:cs typeface="Lora"/>
                <a:sym typeface="Lora"/>
              </a:rPr>
              <a:t>🌟 A Wonderful Start to the Term! 🌟</a:t>
            </a:r>
          </a:p>
          <a:p>
            <a:pPr algn="l">
              <a:lnSpc>
                <a:spcPts val="1606"/>
              </a:lnSpc>
            </a:pPr>
            <a:r>
              <a:rPr lang="en-US" sz="1131" spc="22">
                <a:solidFill>
                  <a:srgbClr val="0A2269"/>
                </a:solidFill>
                <a:latin typeface="Lora"/>
                <a:ea typeface="Lora"/>
                <a:cs typeface="Lora"/>
                <a:sym typeface="Lora"/>
              </a:rPr>
              <a:t>We have already enjoyed so many wonderful moments this term and are incredibly proud of our children.</a:t>
            </a:r>
          </a:p>
          <a:p>
            <a:pPr algn="l">
              <a:lnSpc>
                <a:spcPts val="1606"/>
              </a:lnSpc>
            </a:pPr>
            <a:r>
              <a:rPr lang="en-US" sz="1131" spc="22">
                <a:solidFill>
                  <a:srgbClr val="0A2269"/>
                </a:solidFill>
                <a:latin typeface="Lora"/>
                <a:ea typeface="Lora"/>
                <a:cs typeface="Lora"/>
                <a:sym typeface="Lora"/>
              </a:rPr>
              <a:t>A real highlight was our Year 4 residential to Creed Outdoor Learning Centre in Teynham. The children were fantastic, conquering their fears, stepping outside their comfort zones and embracing new challenges. A huge thank you to Miss Fuller and Mrs Turner for accompanying them and making this experience possible – they certainly deserved a well-earned rest afterwards!</a:t>
            </a:r>
          </a:p>
          <a:p>
            <a:pPr algn="l">
              <a:lnSpc>
                <a:spcPts val="1606"/>
              </a:lnSpc>
            </a:pPr>
            <a:r>
              <a:rPr lang="en-US" sz="1131" spc="22">
                <a:solidFill>
                  <a:srgbClr val="0A2269"/>
                </a:solidFill>
                <a:latin typeface="Lora"/>
                <a:ea typeface="Lora"/>
                <a:cs typeface="Lora"/>
                <a:sym typeface="Lora"/>
              </a:rPr>
              <a:t>We have also been delighted with our class worships. Our focus on Readers Theatre is really paying off, with children becoming increasingly confident when speaking to an audience and projecting their voices clearly.</a:t>
            </a:r>
          </a:p>
          <a:p>
            <a:pPr algn="l">
              <a:lnSpc>
                <a:spcPts val="1606"/>
              </a:lnSpc>
            </a:pPr>
            <a:r>
              <a:rPr lang="en-US" sz="1131" spc="22">
                <a:solidFill>
                  <a:srgbClr val="0A2269"/>
                </a:solidFill>
                <a:latin typeface="Lora"/>
                <a:ea typeface="Lora"/>
                <a:cs typeface="Lora"/>
                <a:sym typeface="Lora"/>
              </a:rPr>
              <a:t>Last week, we completed our first fire alarm practice of the year. The children were calm and sensible as they left the building and gathered on the all-weather court. Afterwards, we discussed why practising our emergency procedures is so important in helping to keep everyone safe.</a:t>
            </a:r>
          </a:p>
          <a:p>
            <a:pPr algn="l">
              <a:lnSpc>
                <a:spcPts val="1606"/>
              </a:lnSpc>
            </a:pPr>
            <a:r>
              <a:rPr lang="en-US" sz="1131" spc="22">
                <a:solidFill>
                  <a:srgbClr val="0A2269"/>
                </a:solidFill>
                <a:latin typeface="Lora"/>
                <a:ea typeface="Lora"/>
                <a:cs typeface="Lora"/>
                <a:sym typeface="Lora"/>
              </a:rPr>
              <a:t>It has been a busy and positive start to the term, and we look forward to all the exciting opportunities still to come!</a:t>
            </a:r>
          </a:p>
          <a:p>
            <a:pPr algn="l">
              <a:lnSpc>
                <a:spcPts val="1606"/>
              </a:lnSpc>
            </a:pPr>
            <a:endParaRPr lang="en-US" sz="1131" spc="22">
              <a:solidFill>
                <a:srgbClr val="0A2269"/>
              </a:solidFill>
              <a:latin typeface="Lora"/>
              <a:ea typeface="Lora"/>
              <a:cs typeface="Lora"/>
              <a:sym typeface="Lora"/>
            </a:endParaRPr>
          </a:p>
          <a:p>
            <a:pPr algn="l">
              <a:lnSpc>
                <a:spcPts val="1606"/>
              </a:lnSpc>
            </a:pPr>
            <a:endParaRPr lang="en-US" sz="1131" spc="22">
              <a:solidFill>
                <a:srgbClr val="0A2269"/>
              </a:solidFill>
              <a:latin typeface="Lora"/>
              <a:ea typeface="Lora"/>
              <a:cs typeface="Lora"/>
              <a:sym typeface="Lora"/>
            </a:endParaRPr>
          </a:p>
          <a:p>
            <a:pPr algn="l">
              <a:lnSpc>
                <a:spcPts val="1606"/>
              </a:lnSpc>
            </a:pPr>
            <a:endParaRPr lang="en-US" sz="1131" spc="22">
              <a:solidFill>
                <a:srgbClr val="0A2269"/>
              </a:solidFill>
              <a:latin typeface="Lora"/>
              <a:ea typeface="Lora"/>
              <a:cs typeface="Lora"/>
              <a:sym typeface="Lora"/>
            </a:endParaRPr>
          </a:p>
          <a:p>
            <a:pPr algn="l">
              <a:lnSpc>
                <a:spcPts val="1606"/>
              </a:lnSpc>
            </a:pPr>
            <a:endParaRPr lang="en-US" sz="1131" spc="22">
              <a:solidFill>
                <a:srgbClr val="0A2269"/>
              </a:solidFill>
              <a:latin typeface="Lora"/>
              <a:ea typeface="Lora"/>
              <a:cs typeface="Lora"/>
              <a:sym typeface="Lora"/>
            </a:endParaRPr>
          </a:p>
          <a:p>
            <a:pPr algn="l">
              <a:lnSpc>
                <a:spcPts val="1606"/>
              </a:lnSpc>
            </a:pPr>
            <a:endParaRPr lang="en-US" sz="1131" spc="22">
              <a:solidFill>
                <a:srgbClr val="0A2269"/>
              </a:solidFill>
              <a:latin typeface="Lora"/>
              <a:ea typeface="Lora"/>
              <a:cs typeface="Lora"/>
              <a:sym typeface="Lora"/>
            </a:endParaRPr>
          </a:p>
          <a:p>
            <a:pPr algn="l">
              <a:lnSpc>
                <a:spcPts val="1606"/>
              </a:lnSpc>
            </a:pPr>
            <a:endParaRPr lang="en-US" sz="1131" spc="22">
              <a:solidFill>
                <a:srgbClr val="0A2269"/>
              </a:solidFill>
              <a:latin typeface="Lora"/>
              <a:ea typeface="Lora"/>
              <a:cs typeface="Lora"/>
              <a:sym typeface="Lora"/>
            </a:endParaRPr>
          </a:p>
        </p:txBody>
      </p:sp>
      <p:sp>
        <p:nvSpPr>
          <p:cNvPr id="19" name="TextBox 19"/>
          <p:cNvSpPr txBox="1"/>
          <p:nvPr/>
        </p:nvSpPr>
        <p:spPr>
          <a:xfrm>
            <a:off x="108000" y="5820962"/>
            <a:ext cx="2144890" cy="4028440"/>
          </a:xfrm>
          <a:prstGeom prst="rect">
            <a:avLst/>
          </a:prstGeom>
        </p:spPr>
        <p:txBody>
          <a:bodyPr lIns="0" tIns="0" rIns="0" bIns="0" rtlCol="0" anchor="t">
            <a:spAutoFit/>
          </a:bodyPr>
          <a:lstStyle/>
          <a:p>
            <a:pPr algn="ctr">
              <a:lnSpc>
                <a:spcPts val="1152"/>
              </a:lnSpc>
            </a:pPr>
            <a:endParaRPr/>
          </a:p>
          <a:p>
            <a:pPr algn="ctr">
              <a:lnSpc>
                <a:spcPts val="1280"/>
              </a:lnSpc>
            </a:pPr>
            <a:r>
              <a:rPr lang="en-US" sz="1000" spc="50">
                <a:solidFill>
                  <a:srgbClr val="0A2269"/>
                </a:solidFill>
                <a:latin typeface="Lora"/>
                <a:ea typeface="Lora"/>
                <a:cs typeface="Lora"/>
                <a:sym typeface="Lora"/>
              </a:rPr>
              <a:t>1.10.26 - Year 5 Zones of Regulation Worship 2:55pm </a:t>
            </a:r>
          </a:p>
          <a:p>
            <a:pPr algn="ctr">
              <a:lnSpc>
                <a:spcPts val="1280"/>
              </a:lnSpc>
            </a:pPr>
            <a:endParaRPr lang="en-US" sz="1000" spc="50">
              <a:solidFill>
                <a:srgbClr val="0A2269"/>
              </a:solidFill>
              <a:latin typeface="Lora"/>
              <a:ea typeface="Lora"/>
              <a:cs typeface="Lora"/>
              <a:sym typeface="Lora"/>
            </a:endParaRPr>
          </a:p>
          <a:p>
            <a:pPr algn="ctr">
              <a:lnSpc>
                <a:spcPts val="1280"/>
              </a:lnSpc>
            </a:pPr>
            <a:r>
              <a:rPr lang="en-US" sz="1000" spc="50">
                <a:solidFill>
                  <a:srgbClr val="0A2269"/>
                </a:solidFill>
                <a:latin typeface="Lora"/>
                <a:ea typeface="Lora"/>
                <a:cs typeface="Lora"/>
                <a:sym typeface="Lora"/>
              </a:rPr>
              <a:t>2.10.26 - Family Afternoon Tea from 2:15pm</a:t>
            </a:r>
          </a:p>
          <a:p>
            <a:pPr algn="ctr">
              <a:lnSpc>
                <a:spcPts val="1280"/>
              </a:lnSpc>
            </a:pPr>
            <a:endParaRPr lang="en-US" sz="1000" spc="50">
              <a:solidFill>
                <a:srgbClr val="0A2269"/>
              </a:solidFill>
              <a:latin typeface="Lora"/>
              <a:ea typeface="Lora"/>
              <a:cs typeface="Lora"/>
              <a:sym typeface="Lora"/>
            </a:endParaRPr>
          </a:p>
          <a:p>
            <a:pPr algn="ctr">
              <a:lnSpc>
                <a:spcPts val="1280"/>
              </a:lnSpc>
            </a:pPr>
            <a:r>
              <a:rPr lang="en-US" sz="1000" spc="50">
                <a:solidFill>
                  <a:srgbClr val="0A2269"/>
                </a:solidFill>
                <a:latin typeface="Lora"/>
                <a:ea typeface="Lora"/>
                <a:cs typeface="Lora"/>
                <a:sym typeface="Lora"/>
              </a:rPr>
              <a:t>5.10.26 - Harvest Festival with Reverant Dan (parents welcome)</a:t>
            </a:r>
          </a:p>
          <a:p>
            <a:pPr algn="ctr">
              <a:lnSpc>
                <a:spcPts val="1280"/>
              </a:lnSpc>
            </a:pPr>
            <a:endParaRPr lang="en-US" sz="1000" spc="50">
              <a:solidFill>
                <a:srgbClr val="0A2269"/>
              </a:solidFill>
              <a:latin typeface="Lora"/>
              <a:ea typeface="Lora"/>
              <a:cs typeface="Lora"/>
              <a:sym typeface="Lora"/>
            </a:endParaRPr>
          </a:p>
          <a:p>
            <a:pPr algn="ctr">
              <a:lnSpc>
                <a:spcPts val="1280"/>
              </a:lnSpc>
            </a:pPr>
            <a:r>
              <a:rPr lang="en-US" sz="1000" spc="50">
                <a:solidFill>
                  <a:srgbClr val="0A2269"/>
                </a:solidFill>
                <a:latin typeface="Lora"/>
                <a:ea typeface="Lora"/>
                <a:cs typeface="Lora"/>
                <a:sym typeface="Lora"/>
              </a:rPr>
              <a:t>8.10.26 - Year 6 Online Safety Worship  2:55pm </a:t>
            </a:r>
          </a:p>
          <a:p>
            <a:pPr algn="ctr">
              <a:lnSpc>
                <a:spcPts val="1280"/>
              </a:lnSpc>
            </a:pPr>
            <a:endParaRPr lang="en-US" sz="1000" spc="50">
              <a:solidFill>
                <a:srgbClr val="0A2269"/>
              </a:solidFill>
              <a:latin typeface="Lora"/>
              <a:ea typeface="Lora"/>
              <a:cs typeface="Lora"/>
              <a:sym typeface="Lora"/>
            </a:endParaRPr>
          </a:p>
          <a:p>
            <a:pPr algn="ctr">
              <a:lnSpc>
                <a:spcPts val="1280"/>
              </a:lnSpc>
            </a:pPr>
            <a:r>
              <a:rPr lang="en-US" sz="1000" spc="50">
                <a:solidFill>
                  <a:srgbClr val="0A2269"/>
                </a:solidFill>
                <a:latin typeface="Lora"/>
                <a:ea typeface="Lora"/>
                <a:cs typeface="Lora"/>
                <a:sym typeface="Lora"/>
              </a:rPr>
              <a:t>9.10.26 - Coffee Morning with Reverant Dan 8:45am </a:t>
            </a:r>
          </a:p>
          <a:p>
            <a:pPr algn="ctr">
              <a:lnSpc>
                <a:spcPts val="1280"/>
              </a:lnSpc>
            </a:pPr>
            <a:endParaRPr lang="en-US" sz="1000" spc="50">
              <a:solidFill>
                <a:srgbClr val="0A2269"/>
              </a:solidFill>
              <a:latin typeface="Lora"/>
              <a:ea typeface="Lora"/>
              <a:cs typeface="Lora"/>
              <a:sym typeface="Lora"/>
            </a:endParaRPr>
          </a:p>
          <a:p>
            <a:pPr algn="ctr">
              <a:lnSpc>
                <a:spcPts val="1280"/>
              </a:lnSpc>
            </a:pPr>
            <a:r>
              <a:rPr lang="en-US" sz="1000" spc="50">
                <a:solidFill>
                  <a:srgbClr val="0A2269"/>
                </a:solidFill>
                <a:latin typeface="Lora"/>
                <a:ea typeface="Lora"/>
                <a:cs typeface="Lora"/>
                <a:sym typeface="Lora"/>
              </a:rPr>
              <a:t>12th, 13th, 14th - Parent Consultation </a:t>
            </a:r>
          </a:p>
          <a:p>
            <a:pPr algn="ctr">
              <a:lnSpc>
                <a:spcPts val="1280"/>
              </a:lnSpc>
            </a:pPr>
            <a:endParaRPr lang="en-US" sz="1000" spc="50">
              <a:solidFill>
                <a:srgbClr val="0A2269"/>
              </a:solidFill>
              <a:latin typeface="Lora"/>
              <a:ea typeface="Lora"/>
              <a:cs typeface="Lora"/>
              <a:sym typeface="Lora"/>
            </a:endParaRPr>
          </a:p>
          <a:p>
            <a:pPr algn="ctr">
              <a:lnSpc>
                <a:spcPts val="1280"/>
              </a:lnSpc>
            </a:pPr>
            <a:r>
              <a:rPr lang="en-US" sz="1000" spc="50">
                <a:solidFill>
                  <a:srgbClr val="0A2269"/>
                </a:solidFill>
                <a:latin typeface="Lora"/>
                <a:ea typeface="Lora"/>
                <a:cs typeface="Lora"/>
                <a:sym typeface="Lora"/>
              </a:rPr>
              <a:t>15.10.26 - Year 3 Readers Theatre Performance 2:55pm </a:t>
            </a:r>
          </a:p>
          <a:p>
            <a:pPr algn="ctr">
              <a:lnSpc>
                <a:spcPts val="1280"/>
              </a:lnSpc>
            </a:pPr>
            <a:endParaRPr lang="en-US" sz="1000" spc="50">
              <a:solidFill>
                <a:srgbClr val="0A2269"/>
              </a:solidFill>
              <a:latin typeface="Lora"/>
              <a:ea typeface="Lora"/>
              <a:cs typeface="Lora"/>
              <a:sym typeface="Lora"/>
            </a:endParaRPr>
          </a:p>
          <a:p>
            <a:pPr algn="ctr">
              <a:lnSpc>
                <a:spcPts val="1280"/>
              </a:lnSpc>
            </a:pPr>
            <a:r>
              <a:rPr lang="en-US" sz="1000" spc="50">
                <a:solidFill>
                  <a:srgbClr val="0A2269"/>
                </a:solidFill>
                <a:latin typeface="Lora"/>
                <a:ea typeface="Lora"/>
                <a:cs typeface="Lora"/>
                <a:sym typeface="Lora"/>
              </a:rPr>
              <a:t>22.10.26 - Year 4 Readers Theatre Performance 2:55pm</a:t>
            </a:r>
          </a:p>
          <a:p>
            <a:pPr marL="0" lvl="0" indent="0" algn="ctr">
              <a:lnSpc>
                <a:spcPts val="1408"/>
              </a:lnSpc>
            </a:pPr>
            <a:endParaRPr lang="en-US" sz="1000" spc="50">
              <a:solidFill>
                <a:srgbClr val="0A2269"/>
              </a:solidFill>
              <a:latin typeface="Lora"/>
              <a:ea typeface="Lora"/>
              <a:cs typeface="Lora"/>
              <a:sym typeface="Lora"/>
            </a:endParaRPr>
          </a:p>
        </p:txBody>
      </p:sp>
      <p:sp>
        <p:nvSpPr>
          <p:cNvPr id="20" name="TextBox 20"/>
          <p:cNvSpPr txBox="1"/>
          <p:nvPr/>
        </p:nvSpPr>
        <p:spPr>
          <a:xfrm>
            <a:off x="399735" y="5418753"/>
            <a:ext cx="1561421" cy="297434"/>
          </a:xfrm>
          <a:prstGeom prst="rect">
            <a:avLst/>
          </a:prstGeom>
        </p:spPr>
        <p:txBody>
          <a:bodyPr lIns="0" tIns="0" rIns="0" bIns="0" rtlCol="0" anchor="t">
            <a:spAutoFit/>
          </a:bodyPr>
          <a:lstStyle/>
          <a:p>
            <a:pPr marL="0" lvl="0" indent="0" algn="ctr">
              <a:lnSpc>
                <a:spcPts val="2128"/>
              </a:lnSpc>
            </a:pPr>
            <a:r>
              <a:rPr lang="en-US" sz="1600" b="1" spc="32">
                <a:solidFill>
                  <a:srgbClr val="0A2269"/>
                </a:solidFill>
                <a:latin typeface="Agrandir Heavy"/>
                <a:ea typeface="Agrandir Heavy"/>
                <a:cs typeface="Agrandir Heavy"/>
                <a:sym typeface="Agrandir Heavy"/>
              </a:rPr>
              <a:t>DIARY DATES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5FF"/>
        </a:solidFill>
        <a:effectLst/>
      </p:bgPr>
    </p:bg>
    <p:spTree>
      <p:nvGrpSpPr>
        <p:cNvPr id="1" name=""/>
        <p:cNvGrpSpPr/>
        <p:nvPr/>
      </p:nvGrpSpPr>
      <p:grpSpPr>
        <a:xfrm>
          <a:off x="0" y="0"/>
          <a:ext cx="0" cy="0"/>
          <a:chOff x="0" y="0"/>
          <a:chExt cx="0" cy="0"/>
        </a:xfrm>
      </p:grpSpPr>
      <p:grpSp>
        <p:nvGrpSpPr>
          <p:cNvPr id="2" name="Group 2"/>
          <p:cNvGrpSpPr/>
          <p:nvPr/>
        </p:nvGrpSpPr>
        <p:grpSpPr>
          <a:xfrm>
            <a:off x="4195348" y="890019"/>
            <a:ext cx="3076653" cy="3890769"/>
            <a:chOff x="0" y="0"/>
            <a:chExt cx="1102603" cy="1394364"/>
          </a:xfrm>
        </p:grpSpPr>
        <p:sp>
          <p:nvSpPr>
            <p:cNvPr id="3" name="Freeform 3"/>
            <p:cNvSpPr/>
            <p:nvPr/>
          </p:nvSpPr>
          <p:spPr>
            <a:xfrm>
              <a:off x="0" y="0"/>
              <a:ext cx="1102603" cy="1394364"/>
            </a:xfrm>
            <a:custGeom>
              <a:avLst/>
              <a:gdLst/>
              <a:ahLst/>
              <a:cxnLst/>
              <a:rect l="l" t="t" r="r" b="b"/>
              <a:pathLst>
                <a:path w="1102603" h="1394364">
                  <a:moveTo>
                    <a:pt x="0" y="0"/>
                  </a:moveTo>
                  <a:lnTo>
                    <a:pt x="1102603" y="0"/>
                  </a:lnTo>
                  <a:lnTo>
                    <a:pt x="1102603" y="1394364"/>
                  </a:lnTo>
                  <a:lnTo>
                    <a:pt x="0" y="1394364"/>
                  </a:lnTo>
                  <a:close/>
                </a:path>
              </a:pathLst>
            </a:custGeom>
            <a:solidFill>
              <a:srgbClr val="40A9B6"/>
            </a:solidFill>
          </p:spPr>
        </p:sp>
        <p:sp>
          <p:nvSpPr>
            <p:cNvPr id="4" name="TextBox 4"/>
            <p:cNvSpPr txBox="1"/>
            <p:nvPr/>
          </p:nvSpPr>
          <p:spPr>
            <a:xfrm>
              <a:off x="0" y="-19050"/>
              <a:ext cx="1102603" cy="1413414"/>
            </a:xfrm>
            <a:prstGeom prst="rect">
              <a:avLst/>
            </a:prstGeom>
          </p:spPr>
          <p:txBody>
            <a:bodyPr lIns="50800" tIns="50800" rIns="50800" bIns="50800" rtlCol="0" anchor="ctr"/>
            <a:lstStyle/>
            <a:p>
              <a:pPr algn="ctr">
                <a:lnSpc>
                  <a:spcPts val="2040"/>
                </a:lnSpc>
              </a:pPr>
              <a:endParaRPr/>
            </a:p>
          </p:txBody>
        </p:sp>
      </p:grpSp>
      <p:grpSp>
        <p:nvGrpSpPr>
          <p:cNvPr id="5" name="Group 5"/>
          <p:cNvGrpSpPr/>
          <p:nvPr/>
        </p:nvGrpSpPr>
        <p:grpSpPr>
          <a:xfrm>
            <a:off x="-288970" y="6101180"/>
            <a:ext cx="7848970" cy="4532153"/>
            <a:chOff x="0" y="0"/>
            <a:chExt cx="2812894" cy="1624221"/>
          </a:xfrm>
        </p:grpSpPr>
        <p:sp>
          <p:nvSpPr>
            <p:cNvPr id="6" name="Freeform 6"/>
            <p:cNvSpPr/>
            <p:nvPr/>
          </p:nvSpPr>
          <p:spPr>
            <a:xfrm>
              <a:off x="0" y="0"/>
              <a:ext cx="2812894" cy="1624221"/>
            </a:xfrm>
            <a:custGeom>
              <a:avLst/>
              <a:gdLst/>
              <a:ahLst/>
              <a:cxnLst/>
              <a:rect l="l" t="t" r="r" b="b"/>
              <a:pathLst>
                <a:path w="2812894" h="1624221">
                  <a:moveTo>
                    <a:pt x="0" y="0"/>
                  </a:moveTo>
                  <a:lnTo>
                    <a:pt x="2812894" y="0"/>
                  </a:lnTo>
                  <a:lnTo>
                    <a:pt x="2812894" y="1624221"/>
                  </a:lnTo>
                  <a:lnTo>
                    <a:pt x="0" y="1624221"/>
                  </a:lnTo>
                  <a:close/>
                </a:path>
              </a:pathLst>
            </a:custGeom>
            <a:solidFill>
              <a:srgbClr val="D3EBFF"/>
            </a:solidFill>
            <a:ln cap="sq">
              <a:noFill/>
              <a:prstDash val="solid"/>
              <a:miter/>
            </a:ln>
          </p:spPr>
        </p:sp>
        <p:sp>
          <p:nvSpPr>
            <p:cNvPr id="7" name="TextBox 7"/>
            <p:cNvSpPr txBox="1"/>
            <p:nvPr/>
          </p:nvSpPr>
          <p:spPr>
            <a:xfrm>
              <a:off x="0" y="-19050"/>
              <a:ext cx="2812894" cy="1643271"/>
            </a:xfrm>
            <a:prstGeom prst="rect">
              <a:avLst/>
            </a:prstGeom>
          </p:spPr>
          <p:txBody>
            <a:bodyPr lIns="50800" tIns="50800" rIns="50800" bIns="50800" rtlCol="0" anchor="ctr"/>
            <a:lstStyle/>
            <a:p>
              <a:pPr marL="0" lvl="0" indent="0" algn="ctr">
                <a:lnSpc>
                  <a:spcPts val="2040"/>
                </a:lnSpc>
                <a:spcBef>
                  <a:spcPct val="0"/>
                </a:spcBef>
              </a:pPr>
              <a:endParaRPr/>
            </a:p>
          </p:txBody>
        </p:sp>
      </p:grpSp>
      <p:grpSp>
        <p:nvGrpSpPr>
          <p:cNvPr id="8" name="Group 8"/>
          <p:cNvGrpSpPr/>
          <p:nvPr/>
        </p:nvGrpSpPr>
        <p:grpSpPr>
          <a:xfrm>
            <a:off x="-144485" y="10486656"/>
            <a:ext cx="7848970" cy="205344"/>
            <a:chOff x="0" y="0"/>
            <a:chExt cx="2812894" cy="73591"/>
          </a:xfrm>
        </p:grpSpPr>
        <p:sp>
          <p:nvSpPr>
            <p:cNvPr id="9" name="Freeform 9"/>
            <p:cNvSpPr/>
            <p:nvPr/>
          </p:nvSpPr>
          <p:spPr>
            <a:xfrm>
              <a:off x="0" y="0"/>
              <a:ext cx="2812894" cy="73591"/>
            </a:xfrm>
            <a:custGeom>
              <a:avLst/>
              <a:gdLst/>
              <a:ahLst/>
              <a:cxnLst/>
              <a:rect l="l" t="t" r="r" b="b"/>
              <a:pathLst>
                <a:path w="2812894" h="73591">
                  <a:moveTo>
                    <a:pt x="0" y="0"/>
                  </a:moveTo>
                  <a:lnTo>
                    <a:pt x="2812894" y="0"/>
                  </a:lnTo>
                  <a:lnTo>
                    <a:pt x="2812894" y="73591"/>
                  </a:lnTo>
                  <a:lnTo>
                    <a:pt x="0" y="73591"/>
                  </a:lnTo>
                  <a:close/>
                </a:path>
              </a:pathLst>
            </a:custGeom>
            <a:solidFill>
              <a:srgbClr val="0097B2"/>
            </a:solidFill>
          </p:spPr>
        </p:sp>
        <p:sp>
          <p:nvSpPr>
            <p:cNvPr id="10" name="TextBox 10"/>
            <p:cNvSpPr txBox="1"/>
            <p:nvPr/>
          </p:nvSpPr>
          <p:spPr>
            <a:xfrm>
              <a:off x="0" y="-19050"/>
              <a:ext cx="2812894" cy="92641"/>
            </a:xfrm>
            <a:prstGeom prst="rect">
              <a:avLst/>
            </a:prstGeom>
          </p:spPr>
          <p:txBody>
            <a:bodyPr lIns="50800" tIns="50800" rIns="50800" bIns="50800" rtlCol="0" anchor="ctr"/>
            <a:lstStyle/>
            <a:p>
              <a:pPr algn="ctr">
                <a:lnSpc>
                  <a:spcPts val="2040"/>
                </a:lnSpc>
              </a:pPr>
              <a:endParaRPr/>
            </a:p>
          </p:txBody>
        </p:sp>
      </p:grpSp>
      <p:grpSp>
        <p:nvGrpSpPr>
          <p:cNvPr id="11" name="Group 11"/>
          <p:cNvGrpSpPr/>
          <p:nvPr/>
        </p:nvGrpSpPr>
        <p:grpSpPr>
          <a:xfrm>
            <a:off x="-144485" y="0"/>
            <a:ext cx="7848970" cy="205344"/>
            <a:chOff x="0" y="0"/>
            <a:chExt cx="2812894" cy="73591"/>
          </a:xfrm>
        </p:grpSpPr>
        <p:sp>
          <p:nvSpPr>
            <p:cNvPr id="12" name="Freeform 12"/>
            <p:cNvSpPr/>
            <p:nvPr/>
          </p:nvSpPr>
          <p:spPr>
            <a:xfrm>
              <a:off x="0" y="0"/>
              <a:ext cx="2812894" cy="73591"/>
            </a:xfrm>
            <a:custGeom>
              <a:avLst/>
              <a:gdLst/>
              <a:ahLst/>
              <a:cxnLst/>
              <a:rect l="l" t="t" r="r" b="b"/>
              <a:pathLst>
                <a:path w="2812894" h="73591">
                  <a:moveTo>
                    <a:pt x="0" y="0"/>
                  </a:moveTo>
                  <a:lnTo>
                    <a:pt x="2812894" y="0"/>
                  </a:lnTo>
                  <a:lnTo>
                    <a:pt x="2812894" y="73591"/>
                  </a:lnTo>
                  <a:lnTo>
                    <a:pt x="0" y="73591"/>
                  </a:lnTo>
                  <a:close/>
                </a:path>
              </a:pathLst>
            </a:custGeom>
            <a:solidFill>
              <a:srgbClr val="0097B2"/>
            </a:solidFill>
          </p:spPr>
        </p:sp>
        <p:sp>
          <p:nvSpPr>
            <p:cNvPr id="13" name="TextBox 13"/>
            <p:cNvSpPr txBox="1"/>
            <p:nvPr/>
          </p:nvSpPr>
          <p:spPr>
            <a:xfrm>
              <a:off x="0" y="-19050"/>
              <a:ext cx="2812894" cy="92641"/>
            </a:xfrm>
            <a:prstGeom prst="rect">
              <a:avLst/>
            </a:prstGeom>
          </p:spPr>
          <p:txBody>
            <a:bodyPr lIns="50800" tIns="50800" rIns="50800" bIns="50800" rtlCol="0" anchor="ctr"/>
            <a:lstStyle/>
            <a:p>
              <a:pPr algn="ctr">
                <a:lnSpc>
                  <a:spcPts val="2040"/>
                </a:lnSpc>
              </a:pPr>
              <a:endParaRPr/>
            </a:p>
          </p:txBody>
        </p:sp>
      </p:grpSp>
      <p:grpSp>
        <p:nvGrpSpPr>
          <p:cNvPr id="14" name="Group 14"/>
          <p:cNvGrpSpPr/>
          <p:nvPr/>
        </p:nvGrpSpPr>
        <p:grpSpPr>
          <a:xfrm>
            <a:off x="-144485" y="5998508"/>
            <a:ext cx="7848970" cy="205344"/>
            <a:chOff x="0" y="0"/>
            <a:chExt cx="2812894" cy="73591"/>
          </a:xfrm>
        </p:grpSpPr>
        <p:sp>
          <p:nvSpPr>
            <p:cNvPr id="15" name="Freeform 15"/>
            <p:cNvSpPr/>
            <p:nvPr/>
          </p:nvSpPr>
          <p:spPr>
            <a:xfrm>
              <a:off x="0" y="0"/>
              <a:ext cx="2812894" cy="73591"/>
            </a:xfrm>
            <a:custGeom>
              <a:avLst/>
              <a:gdLst/>
              <a:ahLst/>
              <a:cxnLst/>
              <a:rect l="l" t="t" r="r" b="b"/>
              <a:pathLst>
                <a:path w="2812894" h="73591">
                  <a:moveTo>
                    <a:pt x="0" y="0"/>
                  </a:moveTo>
                  <a:lnTo>
                    <a:pt x="2812894" y="0"/>
                  </a:lnTo>
                  <a:lnTo>
                    <a:pt x="2812894" y="73591"/>
                  </a:lnTo>
                  <a:lnTo>
                    <a:pt x="0" y="73591"/>
                  </a:lnTo>
                  <a:close/>
                </a:path>
              </a:pathLst>
            </a:custGeom>
            <a:solidFill>
              <a:srgbClr val="0097B2"/>
            </a:solidFill>
          </p:spPr>
        </p:sp>
        <p:sp>
          <p:nvSpPr>
            <p:cNvPr id="16" name="TextBox 16"/>
            <p:cNvSpPr txBox="1"/>
            <p:nvPr/>
          </p:nvSpPr>
          <p:spPr>
            <a:xfrm>
              <a:off x="0" y="-19050"/>
              <a:ext cx="2812894" cy="92641"/>
            </a:xfrm>
            <a:prstGeom prst="rect">
              <a:avLst/>
            </a:prstGeom>
          </p:spPr>
          <p:txBody>
            <a:bodyPr lIns="50800" tIns="50800" rIns="50800" bIns="50800" rtlCol="0" anchor="ctr"/>
            <a:lstStyle/>
            <a:p>
              <a:pPr algn="ctr">
                <a:lnSpc>
                  <a:spcPts val="2040"/>
                </a:lnSpc>
              </a:pPr>
              <a:endParaRPr/>
            </a:p>
          </p:txBody>
        </p:sp>
      </p:grpSp>
      <p:sp>
        <p:nvSpPr>
          <p:cNvPr id="17" name="Freeform 17"/>
          <p:cNvSpPr/>
          <p:nvPr/>
        </p:nvSpPr>
        <p:spPr>
          <a:xfrm>
            <a:off x="274886" y="324875"/>
            <a:ext cx="3696177" cy="5544265"/>
          </a:xfrm>
          <a:custGeom>
            <a:avLst/>
            <a:gdLst/>
            <a:ahLst/>
            <a:cxnLst/>
            <a:rect l="l" t="t" r="r" b="b"/>
            <a:pathLst>
              <a:path w="3696177" h="5544265">
                <a:moveTo>
                  <a:pt x="0" y="0"/>
                </a:moveTo>
                <a:lnTo>
                  <a:pt x="3696177" y="0"/>
                </a:lnTo>
                <a:lnTo>
                  <a:pt x="3696177" y="5544265"/>
                </a:lnTo>
                <a:lnTo>
                  <a:pt x="0" y="5544265"/>
                </a:lnTo>
                <a:lnTo>
                  <a:pt x="0" y="0"/>
                </a:lnTo>
                <a:close/>
              </a:path>
            </a:pathLst>
          </a:custGeom>
          <a:blipFill>
            <a:blip r:embed="rId2"/>
            <a:stretch>
              <a:fillRect/>
            </a:stretch>
          </a:blipFill>
        </p:spPr>
      </p:sp>
      <p:sp>
        <p:nvSpPr>
          <p:cNvPr id="18" name="Freeform 18"/>
          <p:cNvSpPr/>
          <p:nvPr/>
        </p:nvSpPr>
        <p:spPr>
          <a:xfrm>
            <a:off x="4495316" y="6269691"/>
            <a:ext cx="2776685" cy="4151126"/>
          </a:xfrm>
          <a:custGeom>
            <a:avLst/>
            <a:gdLst/>
            <a:ahLst/>
            <a:cxnLst/>
            <a:rect l="l" t="t" r="r" b="b"/>
            <a:pathLst>
              <a:path w="2776685" h="4151126">
                <a:moveTo>
                  <a:pt x="0" y="0"/>
                </a:moveTo>
                <a:lnTo>
                  <a:pt x="2776685" y="0"/>
                </a:lnTo>
                <a:lnTo>
                  <a:pt x="2776685" y="4151126"/>
                </a:lnTo>
                <a:lnTo>
                  <a:pt x="0" y="4151126"/>
                </a:lnTo>
                <a:lnTo>
                  <a:pt x="0" y="0"/>
                </a:lnTo>
                <a:close/>
              </a:path>
            </a:pathLst>
          </a:custGeom>
          <a:blipFill>
            <a:blip r:embed="rId3"/>
            <a:stretch>
              <a:fillRect l="-1335" t="-837" b="-837"/>
            </a:stretch>
          </a:blipFill>
        </p:spPr>
      </p:sp>
      <p:sp>
        <p:nvSpPr>
          <p:cNvPr id="19" name="TextBox 19"/>
          <p:cNvSpPr txBox="1"/>
          <p:nvPr/>
        </p:nvSpPr>
        <p:spPr>
          <a:xfrm>
            <a:off x="4295086" y="1147192"/>
            <a:ext cx="2877177" cy="3557397"/>
          </a:xfrm>
          <a:prstGeom prst="rect">
            <a:avLst/>
          </a:prstGeom>
        </p:spPr>
        <p:txBody>
          <a:bodyPr lIns="0" tIns="0" rIns="0" bIns="0" rtlCol="0" anchor="t">
            <a:spAutoFit/>
          </a:bodyPr>
          <a:lstStyle/>
          <a:p>
            <a:pPr algn="ctr">
              <a:lnSpc>
                <a:spcPts val="1704"/>
              </a:lnSpc>
            </a:pPr>
            <a:r>
              <a:rPr lang="en-US" sz="1200" spc="24">
                <a:solidFill>
                  <a:srgbClr val="FFFFFF"/>
                </a:solidFill>
                <a:latin typeface="Open Sans"/>
                <a:ea typeface="Open Sans"/>
                <a:cs typeface="Open Sans"/>
                <a:sym typeface="Open Sans"/>
              </a:rPr>
              <a:t>Harvest Festival 🍂</a:t>
            </a:r>
          </a:p>
          <a:p>
            <a:pPr algn="ctr">
              <a:lnSpc>
                <a:spcPts val="1704"/>
              </a:lnSpc>
            </a:pPr>
            <a:endParaRPr lang="en-US" sz="1200" spc="24">
              <a:solidFill>
                <a:srgbClr val="FFFFFF"/>
              </a:solidFill>
              <a:latin typeface="Open Sans"/>
              <a:ea typeface="Open Sans"/>
              <a:cs typeface="Open Sans"/>
              <a:sym typeface="Open Sans"/>
            </a:endParaRPr>
          </a:p>
          <a:p>
            <a:pPr algn="ctr">
              <a:lnSpc>
                <a:spcPts val="1704"/>
              </a:lnSpc>
            </a:pPr>
            <a:r>
              <a:rPr lang="en-US" sz="1200" spc="24">
                <a:solidFill>
                  <a:srgbClr val="FFFFFF"/>
                </a:solidFill>
                <a:latin typeface="Open Sans"/>
                <a:ea typeface="Open Sans"/>
                <a:cs typeface="Open Sans"/>
                <a:sym typeface="Open Sans"/>
              </a:rPr>
              <a:t>We appreciate that the timing of our Harvest Festival may not be convenient for all of our families. Unfortunately, due to our usual Monday timetable, including sessions with our sports coaches and other class commitments, we are unable to move the service to the end of the school day.</a:t>
            </a:r>
          </a:p>
          <a:p>
            <a:pPr algn="ctr">
              <a:lnSpc>
                <a:spcPts val="1704"/>
              </a:lnSpc>
            </a:pPr>
            <a:r>
              <a:rPr lang="en-US" sz="1200" spc="24">
                <a:solidFill>
                  <a:srgbClr val="FFFFFF"/>
                </a:solidFill>
                <a:latin typeface="Open Sans"/>
                <a:ea typeface="Open Sans"/>
                <a:cs typeface="Open Sans"/>
                <a:sym typeface="Open Sans"/>
              </a:rPr>
              <a:t>We hope you understand, and if you are able to join us for our Harvest Festival, we would be delighted to welcome you into school to celebrate with us. 💙</a:t>
            </a:r>
          </a:p>
          <a:p>
            <a:pPr marL="0" lvl="0" indent="0" algn="ctr">
              <a:lnSpc>
                <a:spcPts val="1704"/>
              </a:lnSpc>
              <a:spcBef>
                <a:spcPct val="0"/>
              </a:spcBef>
            </a:pPr>
            <a:endParaRPr lang="en-US" sz="1200" spc="24">
              <a:solidFill>
                <a:srgbClr val="FFFFFF"/>
              </a:solidFill>
              <a:latin typeface="Open Sans"/>
              <a:ea typeface="Open Sans"/>
              <a:cs typeface="Open Sans"/>
              <a:sym typeface="Open Sans"/>
            </a:endParaRPr>
          </a:p>
        </p:txBody>
      </p:sp>
      <p:sp>
        <p:nvSpPr>
          <p:cNvPr id="20" name="TextBox 20"/>
          <p:cNvSpPr txBox="1"/>
          <p:nvPr/>
        </p:nvSpPr>
        <p:spPr>
          <a:xfrm>
            <a:off x="549785" y="6496844"/>
            <a:ext cx="3745301" cy="3735070"/>
          </a:xfrm>
          <a:prstGeom prst="rect">
            <a:avLst/>
          </a:prstGeom>
        </p:spPr>
        <p:txBody>
          <a:bodyPr lIns="0" tIns="0" rIns="0" bIns="0" rtlCol="0" anchor="t">
            <a:spAutoFit/>
          </a:bodyPr>
          <a:lstStyle/>
          <a:p>
            <a:pPr algn="ctr">
              <a:lnSpc>
                <a:spcPts val="1767"/>
              </a:lnSpc>
              <a:spcBef>
                <a:spcPct val="0"/>
              </a:spcBef>
            </a:pPr>
            <a:r>
              <a:rPr lang="en-US" sz="1299" i="1" spc="64">
                <a:solidFill>
                  <a:srgbClr val="000000"/>
                </a:solidFill>
                <a:latin typeface="Lora Italics"/>
                <a:ea typeface="Lora Italics"/>
                <a:cs typeface="Lora Italics"/>
                <a:sym typeface="Lora Italics"/>
              </a:rPr>
              <a:t>💙 </a:t>
            </a:r>
            <a:r>
              <a:rPr lang="en-US" sz="1299" b="1" i="1" spc="64">
                <a:solidFill>
                  <a:srgbClr val="000000"/>
                </a:solidFill>
                <a:latin typeface="Lora Bold Italics"/>
                <a:ea typeface="Lora Bold Italics"/>
                <a:cs typeface="Lora Bold Italics"/>
                <a:sym typeface="Lora Bold Italics"/>
              </a:rPr>
              <a:t>Our Values, Rules &amp; Rewards</a:t>
            </a:r>
          </a:p>
          <a:p>
            <a:pPr algn="ctr">
              <a:lnSpc>
                <a:spcPts val="1632"/>
              </a:lnSpc>
              <a:spcBef>
                <a:spcPct val="0"/>
              </a:spcBef>
            </a:pPr>
            <a:r>
              <a:rPr lang="en-US" sz="1200" i="1" spc="60">
                <a:solidFill>
                  <a:srgbClr val="000000"/>
                </a:solidFill>
                <a:latin typeface="Lora Italics"/>
                <a:ea typeface="Lora Italics"/>
                <a:cs typeface="Lora Italics"/>
                <a:sym typeface="Lora Italics"/>
              </a:rPr>
              <a:t>At St Clement’s, our school values of Truth, Love, Forgiveness, Courage and Respect are at the heart of everything we do. Alongside these, we encourage all of our children to follow our three simple school rules: Ready, Respectful and Safe.</a:t>
            </a:r>
          </a:p>
          <a:p>
            <a:pPr algn="ctr">
              <a:lnSpc>
                <a:spcPts val="1632"/>
              </a:lnSpc>
              <a:spcBef>
                <a:spcPct val="0"/>
              </a:spcBef>
            </a:pPr>
            <a:r>
              <a:rPr lang="en-US" sz="1200" i="1" spc="60">
                <a:solidFill>
                  <a:srgbClr val="000000"/>
                </a:solidFill>
                <a:latin typeface="Lora Italics"/>
                <a:ea typeface="Lora Italics"/>
                <a:cs typeface="Lora Italics"/>
                <a:sym typeface="Lora Italics"/>
              </a:rPr>
              <a:t>We want every child to make positive choices, show kindness and respect to others, and develop a positive attitude towards their learning. To celebrate this, we use ClassDojo to award points for positive behaviour, effort and attitudes to learning.</a:t>
            </a:r>
          </a:p>
          <a:p>
            <a:pPr algn="ctr">
              <a:lnSpc>
                <a:spcPts val="1632"/>
              </a:lnSpc>
              <a:spcBef>
                <a:spcPct val="0"/>
              </a:spcBef>
            </a:pPr>
            <a:r>
              <a:rPr lang="en-US" sz="1200" i="1" spc="60">
                <a:solidFill>
                  <a:srgbClr val="000000"/>
                </a:solidFill>
                <a:latin typeface="Lora Italics"/>
                <a:ea typeface="Lora Italics"/>
                <a:cs typeface="Lora Italics"/>
                <a:sym typeface="Lora Italics"/>
              </a:rPr>
              <a:t>As children collect their Dojo points, they can work towards the exciting rewards on our Steps to Success. We love recognising and celebrating the positive choices our children make every day! 🌟</a:t>
            </a:r>
          </a:p>
          <a:p>
            <a:pPr algn="ctr">
              <a:lnSpc>
                <a:spcPts val="1632"/>
              </a:lnSpc>
              <a:spcBef>
                <a:spcPct val="0"/>
              </a:spcBef>
            </a:pPr>
            <a:endParaRPr lang="en-US" sz="1200" i="1" spc="60">
              <a:solidFill>
                <a:srgbClr val="000000"/>
              </a:solidFill>
              <a:latin typeface="Lora Italics"/>
              <a:ea typeface="Lora Italics"/>
              <a:cs typeface="Lora Italics"/>
              <a:sym typeface="Lora Itali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5FF"/>
        </a:solidFill>
        <a:effectLst/>
      </p:bgPr>
    </p:bg>
    <p:spTree>
      <p:nvGrpSpPr>
        <p:cNvPr id="1" name=""/>
        <p:cNvGrpSpPr/>
        <p:nvPr/>
      </p:nvGrpSpPr>
      <p:grpSpPr>
        <a:xfrm>
          <a:off x="0" y="0"/>
          <a:ext cx="0" cy="0"/>
          <a:chOff x="0" y="0"/>
          <a:chExt cx="0" cy="0"/>
        </a:xfrm>
      </p:grpSpPr>
      <p:grpSp>
        <p:nvGrpSpPr>
          <p:cNvPr id="2" name="Group 2"/>
          <p:cNvGrpSpPr/>
          <p:nvPr/>
        </p:nvGrpSpPr>
        <p:grpSpPr>
          <a:xfrm>
            <a:off x="3679726" y="424882"/>
            <a:ext cx="3592811" cy="5118944"/>
            <a:chOff x="0" y="0"/>
            <a:chExt cx="1287582" cy="1834514"/>
          </a:xfrm>
        </p:grpSpPr>
        <p:sp>
          <p:nvSpPr>
            <p:cNvPr id="3" name="Freeform 3"/>
            <p:cNvSpPr/>
            <p:nvPr/>
          </p:nvSpPr>
          <p:spPr>
            <a:xfrm>
              <a:off x="0" y="0"/>
              <a:ext cx="1287582" cy="1834514"/>
            </a:xfrm>
            <a:custGeom>
              <a:avLst/>
              <a:gdLst/>
              <a:ahLst/>
              <a:cxnLst/>
              <a:rect l="l" t="t" r="r" b="b"/>
              <a:pathLst>
                <a:path w="1287582" h="1834514">
                  <a:moveTo>
                    <a:pt x="0" y="0"/>
                  </a:moveTo>
                  <a:lnTo>
                    <a:pt x="1287582" y="0"/>
                  </a:lnTo>
                  <a:lnTo>
                    <a:pt x="1287582" y="1834514"/>
                  </a:lnTo>
                  <a:lnTo>
                    <a:pt x="0" y="1834514"/>
                  </a:lnTo>
                  <a:close/>
                </a:path>
              </a:pathLst>
            </a:custGeom>
            <a:solidFill>
              <a:srgbClr val="40A9B6"/>
            </a:solidFill>
          </p:spPr>
        </p:sp>
        <p:sp>
          <p:nvSpPr>
            <p:cNvPr id="4" name="TextBox 4"/>
            <p:cNvSpPr txBox="1"/>
            <p:nvPr/>
          </p:nvSpPr>
          <p:spPr>
            <a:xfrm>
              <a:off x="0" y="-19050"/>
              <a:ext cx="1287582" cy="1853564"/>
            </a:xfrm>
            <a:prstGeom prst="rect">
              <a:avLst/>
            </a:prstGeom>
          </p:spPr>
          <p:txBody>
            <a:bodyPr lIns="50800" tIns="50800" rIns="50800" bIns="50800" rtlCol="0" anchor="ctr"/>
            <a:lstStyle/>
            <a:p>
              <a:pPr algn="ctr">
                <a:lnSpc>
                  <a:spcPts val="2040"/>
                </a:lnSpc>
              </a:pPr>
              <a:endParaRPr/>
            </a:p>
          </p:txBody>
        </p:sp>
      </p:grpSp>
      <p:grpSp>
        <p:nvGrpSpPr>
          <p:cNvPr id="5" name="Group 5"/>
          <p:cNvGrpSpPr/>
          <p:nvPr/>
        </p:nvGrpSpPr>
        <p:grpSpPr>
          <a:xfrm>
            <a:off x="-288970" y="6101180"/>
            <a:ext cx="7848970" cy="4532153"/>
            <a:chOff x="0" y="0"/>
            <a:chExt cx="2812894" cy="1624221"/>
          </a:xfrm>
        </p:grpSpPr>
        <p:sp>
          <p:nvSpPr>
            <p:cNvPr id="6" name="Freeform 6"/>
            <p:cNvSpPr/>
            <p:nvPr/>
          </p:nvSpPr>
          <p:spPr>
            <a:xfrm>
              <a:off x="0" y="0"/>
              <a:ext cx="2812894" cy="1624221"/>
            </a:xfrm>
            <a:custGeom>
              <a:avLst/>
              <a:gdLst/>
              <a:ahLst/>
              <a:cxnLst/>
              <a:rect l="l" t="t" r="r" b="b"/>
              <a:pathLst>
                <a:path w="2812894" h="1624221">
                  <a:moveTo>
                    <a:pt x="0" y="0"/>
                  </a:moveTo>
                  <a:lnTo>
                    <a:pt x="2812894" y="0"/>
                  </a:lnTo>
                  <a:lnTo>
                    <a:pt x="2812894" y="1624221"/>
                  </a:lnTo>
                  <a:lnTo>
                    <a:pt x="0" y="1624221"/>
                  </a:lnTo>
                  <a:close/>
                </a:path>
              </a:pathLst>
            </a:custGeom>
            <a:solidFill>
              <a:srgbClr val="D3EBFF"/>
            </a:solidFill>
            <a:ln cap="sq">
              <a:noFill/>
              <a:prstDash val="solid"/>
              <a:miter/>
            </a:ln>
          </p:spPr>
        </p:sp>
        <p:sp>
          <p:nvSpPr>
            <p:cNvPr id="7" name="TextBox 7"/>
            <p:cNvSpPr txBox="1"/>
            <p:nvPr/>
          </p:nvSpPr>
          <p:spPr>
            <a:xfrm>
              <a:off x="0" y="-19050"/>
              <a:ext cx="2812894" cy="1643271"/>
            </a:xfrm>
            <a:prstGeom prst="rect">
              <a:avLst/>
            </a:prstGeom>
          </p:spPr>
          <p:txBody>
            <a:bodyPr lIns="50800" tIns="50800" rIns="50800" bIns="50800" rtlCol="0" anchor="ctr"/>
            <a:lstStyle/>
            <a:p>
              <a:pPr marL="0" lvl="0" indent="0" algn="ctr">
                <a:lnSpc>
                  <a:spcPts val="2040"/>
                </a:lnSpc>
                <a:spcBef>
                  <a:spcPct val="0"/>
                </a:spcBef>
              </a:pPr>
              <a:endParaRPr/>
            </a:p>
          </p:txBody>
        </p:sp>
      </p:grpSp>
      <p:grpSp>
        <p:nvGrpSpPr>
          <p:cNvPr id="8" name="Group 8"/>
          <p:cNvGrpSpPr/>
          <p:nvPr/>
        </p:nvGrpSpPr>
        <p:grpSpPr>
          <a:xfrm>
            <a:off x="-144485" y="10486656"/>
            <a:ext cx="7848970" cy="205344"/>
            <a:chOff x="0" y="0"/>
            <a:chExt cx="2812894" cy="73591"/>
          </a:xfrm>
        </p:grpSpPr>
        <p:sp>
          <p:nvSpPr>
            <p:cNvPr id="9" name="Freeform 9"/>
            <p:cNvSpPr/>
            <p:nvPr/>
          </p:nvSpPr>
          <p:spPr>
            <a:xfrm>
              <a:off x="0" y="0"/>
              <a:ext cx="2812894" cy="73591"/>
            </a:xfrm>
            <a:custGeom>
              <a:avLst/>
              <a:gdLst/>
              <a:ahLst/>
              <a:cxnLst/>
              <a:rect l="l" t="t" r="r" b="b"/>
              <a:pathLst>
                <a:path w="2812894" h="73591">
                  <a:moveTo>
                    <a:pt x="0" y="0"/>
                  </a:moveTo>
                  <a:lnTo>
                    <a:pt x="2812894" y="0"/>
                  </a:lnTo>
                  <a:lnTo>
                    <a:pt x="2812894" y="73591"/>
                  </a:lnTo>
                  <a:lnTo>
                    <a:pt x="0" y="73591"/>
                  </a:lnTo>
                  <a:close/>
                </a:path>
              </a:pathLst>
            </a:custGeom>
            <a:solidFill>
              <a:srgbClr val="0097B2"/>
            </a:solidFill>
          </p:spPr>
        </p:sp>
        <p:sp>
          <p:nvSpPr>
            <p:cNvPr id="10" name="TextBox 10"/>
            <p:cNvSpPr txBox="1"/>
            <p:nvPr/>
          </p:nvSpPr>
          <p:spPr>
            <a:xfrm>
              <a:off x="0" y="-19050"/>
              <a:ext cx="2812894" cy="92641"/>
            </a:xfrm>
            <a:prstGeom prst="rect">
              <a:avLst/>
            </a:prstGeom>
          </p:spPr>
          <p:txBody>
            <a:bodyPr lIns="50800" tIns="50800" rIns="50800" bIns="50800" rtlCol="0" anchor="ctr"/>
            <a:lstStyle/>
            <a:p>
              <a:pPr algn="ctr">
                <a:lnSpc>
                  <a:spcPts val="2040"/>
                </a:lnSpc>
              </a:pPr>
              <a:endParaRPr/>
            </a:p>
          </p:txBody>
        </p:sp>
      </p:grpSp>
      <p:grpSp>
        <p:nvGrpSpPr>
          <p:cNvPr id="11" name="Group 11"/>
          <p:cNvGrpSpPr/>
          <p:nvPr/>
        </p:nvGrpSpPr>
        <p:grpSpPr>
          <a:xfrm>
            <a:off x="-144485" y="0"/>
            <a:ext cx="7848970" cy="205344"/>
            <a:chOff x="0" y="0"/>
            <a:chExt cx="2812894" cy="73591"/>
          </a:xfrm>
        </p:grpSpPr>
        <p:sp>
          <p:nvSpPr>
            <p:cNvPr id="12" name="Freeform 12"/>
            <p:cNvSpPr/>
            <p:nvPr/>
          </p:nvSpPr>
          <p:spPr>
            <a:xfrm>
              <a:off x="0" y="0"/>
              <a:ext cx="2812894" cy="73591"/>
            </a:xfrm>
            <a:custGeom>
              <a:avLst/>
              <a:gdLst/>
              <a:ahLst/>
              <a:cxnLst/>
              <a:rect l="l" t="t" r="r" b="b"/>
              <a:pathLst>
                <a:path w="2812894" h="73591">
                  <a:moveTo>
                    <a:pt x="0" y="0"/>
                  </a:moveTo>
                  <a:lnTo>
                    <a:pt x="2812894" y="0"/>
                  </a:lnTo>
                  <a:lnTo>
                    <a:pt x="2812894" y="73591"/>
                  </a:lnTo>
                  <a:lnTo>
                    <a:pt x="0" y="73591"/>
                  </a:lnTo>
                  <a:close/>
                </a:path>
              </a:pathLst>
            </a:custGeom>
            <a:solidFill>
              <a:srgbClr val="0097B2"/>
            </a:solidFill>
          </p:spPr>
        </p:sp>
        <p:sp>
          <p:nvSpPr>
            <p:cNvPr id="13" name="TextBox 13"/>
            <p:cNvSpPr txBox="1"/>
            <p:nvPr/>
          </p:nvSpPr>
          <p:spPr>
            <a:xfrm>
              <a:off x="0" y="-19050"/>
              <a:ext cx="2812894" cy="92641"/>
            </a:xfrm>
            <a:prstGeom prst="rect">
              <a:avLst/>
            </a:prstGeom>
          </p:spPr>
          <p:txBody>
            <a:bodyPr lIns="50800" tIns="50800" rIns="50800" bIns="50800" rtlCol="0" anchor="ctr"/>
            <a:lstStyle/>
            <a:p>
              <a:pPr algn="ctr">
                <a:lnSpc>
                  <a:spcPts val="2040"/>
                </a:lnSpc>
              </a:pPr>
              <a:endParaRPr/>
            </a:p>
          </p:txBody>
        </p:sp>
      </p:grpSp>
      <p:grpSp>
        <p:nvGrpSpPr>
          <p:cNvPr id="14" name="Group 14"/>
          <p:cNvGrpSpPr/>
          <p:nvPr/>
        </p:nvGrpSpPr>
        <p:grpSpPr>
          <a:xfrm>
            <a:off x="-144485" y="5998508"/>
            <a:ext cx="7848970" cy="205344"/>
            <a:chOff x="0" y="0"/>
            <a:chExt cx="2812894" cy="73591"/>
          </a:xfrm>
        </p:grpSpPr>
        <p:sp>
          <p:nvSpPr>
            <p:cNvPr id="15" name="Freeform 15"/>
            <p:cNvSpPr/>
            <p:nvPr/>
          </p:nvSpPr>
          <p:spPr>
            <a:xfrm>
              <a:off x="0" y="0"/>
              <a:ext cx="2812894" cy="73591"/>
            </a:xfrm>
            <a:custGeom>
              <a:avLst/>
              <a:gdLst/>
              <a:ahLst/>
              <a:cxnLst/>
              <a:rect l="l" t="t" r="r" b="b"/>
              <a:pathLst>
                <a:path w="2812894" h="73591">
                  <a:moveTo>
                    <a:pt x="0" y="0"/>
                  </a:moveTo>
                  <a:lnTo>
                    <a:pt x="2812894" y="0"/>
                  </a:lnTo>
                  <a:lnTo>
                    <a:pt x="2812894" y="73591"/>
                  </a:lnTo>
                  <a:lnTo>
                    <a:pt x="0" y="73591"/>
                  </a:lnTo>
                  <a:close/>
                </a:path>
              </a:pathLst>
            </a:custGeom>
            <a:solidFill>
              <a:srgbClr val="0097B2"/>
            </a:solidFill>
          </p:spPr>
        </p:sp>
        <p:sp>
          <p:nvSpPr>
            <p:cNvPr id="16" name="TextBox 16"/>
            <p:cNvSpPr txBox="1"/>
            <p:nvPr/>
          </p:nvSpPr>
          <p:spPr>
            <a:xfrm>
              <a:off x="0" y="-19050"/>
              <a:ext cx="2812894" cy="92641"/>
            </a:xfrm>
            <a:prstGeom prst="rect">
              <a:avLst/>
            </a:prstGeom>
          </p:spPr>
          <p:txBody>
            <a:bodyPr lIns="50800" tIns="50800" rIns="50800" bIns="50800" rtlCol="0" anchor="ctr"/>
            <a:lstStyle/>
            <a:p>
              <a:pPr algn="ctr">
                <a:lnSpc>
                  <a:spcPts val="2040"/>
                </a:lnSpc>
              </a:pPr>
              <a:endParaRPr/>
            </a:p>
          </p:txBody>
        </p:sp>
      </p:grpSp>
      <p:sp>
        <p:nvSpPr>
          <p:cNvPr id="17" name="Freeform 17"/>
          <p:cNvSpPr/>
          <p:nvPr/>
        </p:nvSpPr>
        <p:spPr>
          <a:xfrm>
            <a:off x="213267" y="424882"/>
            <a:ext cx="3321836" cy="5180580"/>
          </a:xfrm>
          <a:custGeom>
            <a:avLst/>
            <a:gdLst/>
            <a:ahLst/>
            <a:cxnLst/>
            <a:rect l="l" t="t" r="r" b="b"/>
            <a:pathLst>
              <a:path w="3321836" h="5180580">
                <a:moveTo>
                  <a:pt x="0" y="0"/>
                </a:moveTo>
                <a:lnTo>
                  <a:pt x="3321836" y="0"/>
                </a:lnTo>
                <a:lnTo>
                  <a:pt x="3321836" y="5180580"/>
                </a:lnTo>
                <a:lnTo>
                  <a:pt x="0" y="5180580"/>
                </a:lnTo>
                <a:lnTo>
                  <a:pt x="0" y="0"/>
                </a:lnTo>
                <a:close/>
              </a:path>
            </a:pathLst>
          </a:custGeom>
          <a:blipFill>
            <a:blip r:embed="rId2"/>
            <a:stretch>
              <a:fillRect l="-1985" r="-1985"/>
            </a:stretch>
          </a:blipFill>
        </p:spPr>
      </p:sp>
      <p:sp>
        <p:nvSpPr>
          <p:cNvPr id="18" name="Freeform 18"/>
          <p:cNvSpPr/>
          <p:nvPr/>
        </p:nvSpPr>
        <p:spPr>
          <a:xfrm>
            <a:off x="4748422" y="9850188"/>
            <a:ext cx="901422" cy="733812"/>
          </a:xfrm>
          <a:custGeom>
            <a:avLst/>
            <a:gdLst/>
            <a:ahLst/>
            <a:cxnLst/>
            <a:rect l="l" t="t" r="r" b="b"/>
            <a:pathLst>
              <a:path w="901422" h="733812">
                <a:moveTo>
                  <a:pt x="0" y="0"/>
                </a:moveTo>
                <a:lnTo>
                  <a:pt x="901422" y="0"/>
                </a:lnTo>
                <a:lnTo>
                  <a:pt x="901422" y="733812"/>
                </a:lnTo>
                <a:lnTo>
                  <a:pt x="0" y="733812"/>
                </a:lnTo>
                <a:lnTo>
                  <a:pt x="0" y="0"/>
                </a:lnTo>
                <a:close/>
              </a:path>
            </a:pathLst>
          </a:custGeom>
          <a:blipFill>
            <a:blip r:embed="rId3"/>
            <a:stretch>
              <a:fillRect t="-3223"/>
            </a:stretch>
          </a:blipFill>
        </p:spPr>
      </p:sp>
      <p:sp>
        <p:nvSpPr>
          <p:cNvPr id="19" name="Freeform 19"/>
          <p:cNvSpPr/>
          <p:nvPr/>
        </p:nvSpPr>
        <p:spPr>
          <a:xfrm>
            <a:off x="439524" y="9850188"/>
            <a:ext cx="870217" cy="733812"/>
          </a:xfrm>
          <a:custGeom>
            <a:avLst/>
            <a:gdLst/>
            <a:ahLst/>
            <a:cxnLst/>
            <a:rect l="l" t="t" r="r" b="b"/>
            <a:pathLst>
              <a:path w="870217" h="733812">
                <a:moveTo>
                  <a:pt x="0" y="0"/>
                </a:moveTo>
                <a:lnTo>
                  <a:pt x="870217" y="0"/>
                </a:lnTo>
                <a:lnTo>
                  <a:pt x="870217" y="733812"/>
                </a:lnTo>
                <a:lnTo>
                  <a:pt x="0" y="733812"/>
                </a:lnTo>
                <a:lnTo>
                  <a:pt x="0" y="0"/>
                </a:lnTo>
                <a:close/>
              </a:path>
            </a:pathLst>
          </a:custGeom>
          <a:blipFill>
            <a:blip r:embed="rId4"/>
            <a:stretch>
              <a:fillRect l="-2893" r="-2893" b="-3398"/>
            </a:stretch>
          </a:blipFill>
        </p:spPr>
      </p:sp>
      <p:sp>
        <p:nvSpPr>
          <p:cNvPr id="20" name="Freeform 20"/>
          <p:cNvSpPr/>
          <p:nvPr/>
        </p:nvSpPr>
        <p:spPr>
          <a:xfrm>
            <a:off x="1874185" y="9850188"/>
            <a:ext cx="906334" cy="733812"/>
          </a:xfrm>
          <a:custGeom>
            <a:avLst/>
            <a:gdLst/>
            <a:ahLst/>
            <a:cxnLst/>
            <a:rect l="l" t="t" r="r" b="b"/>
            <a:pathLst>
              <a:path w="906334" h="733812">
                <a:moveTo>
                  <a:pt x="0" y="0"/>
                </a:moveTo>
                <a:lnTo>
                  <a:pt x="906334" y="0"/>
                </a:lnTo>
                <a:lnTo>
                  <a:pt x="906334" y="733812"/>
                </a:lnTo>
                <a:lnTo>
                  <a:pt x="0" y="733812"/>
                </a:lnTo>
                <a:lnTo>
                  <a:pt x="0" y="0"/>
                </a:lnTo>
                <a:close/>
              </a:path>
            </a:pathLst>
          </a:custGeom>
          <a:blipFill>
            <a:blip r:embed="rId5"/>
            <a:stretch>
              <a:fillRect b="-968"/>
            </a:stretch>
          </a:blipFill>
        </p:spPr>
      </p:sp>
      <p:sp>
        <p:nvSpPr>
          <p:cNvPr id="21" name="Freeform 21"/>
          <p:cNvSpPr/>
          <p:nvPr/>
        </p:nvSpPr>
        <p:spPr>
          <a:xfrm>
            <a:off x="6224113" y="9850188"/>
            <a:ext cx="948150" cy="733812"/>
          </a:xfrm>
          <a:custGeom>
            <a:avLst/>
            <a:gdLst/>
            <a:ahLst/>
            <a:cxnLst/>
            <a:rect l="l" t="t" r="r" b="b"/>
            <a:pathLst>
              <a:path w="948150" h="733812">
                <a:moveTo>
                  <a:pt x="0" y="0"/>
                </a:moveTo>
                <a:lnTo>
                  <a:pt x="948150" y="0"/>
                </a:lnTo>
                <a:lnTo>
                  <a:pt x="948150" y="733812"/>
                </a:lnTo>
                <a:lnTo>
                  <a:pt x="0" y="733812"/>
                </a:lnTo>
                <a:lnTo>
                  <a:pt x="0" y="0"/>
                </a:lnTo>
                <a:close/>
              </a:path>
            </a:pathLst>
          </a:custGeom>
          <a:blipFill>
            <a:blip r:embed="rId6"/>
            <a:stretch>
              <a:fillRect t="-726" b="-6033"/>
            </a:stretch>
          </a:blipFill>
        </p:spPr>
      </p:sp>
      <p:sp>
        <p:nvSpPr>
          <p:cNvPr id="22" name="TextBox 22"/>
          <p:cNvSpPr txBox="1"/>
          <p:nvPr/>
        </p:nvSpPr>
        <p:spPr>
          <a:xfrm>
            <a:off x="3780000" y="575515"/>
            <a:ext cx="3392263" cy="5024247"/>
          </a:xfrm>
          <a:prstGeom prst="rect">
            <a:avLst/>
          </a:prstGeom>
        </p:spPr>
        <p:txBody>
          <a:bodyPr lIns="0" tIns="0" rIns="0" bIns="0" rtlCol="0" anchor="t">
            <a:spAutoFit/>
          </a:bodyPr>
          <a:lstStyle/>
          <a:p>
            <a:pPr algn="ctr">
              <a:lnSpc>
                <a:spcPts val="1704"/>
              </a:lnSpc>
            </a:pPr>
            <a:r>
              <a:rPr lang="en-US" sz="1200" spc="24">
                <a:solidFill>
                  <a:srgbClr val="FFFFFF"/>
                </a:solidFill>
                <a:latin typeface="Open Sans"/>
                <a:ea typeface="Open Sans"/>
                <a:cs typeface="Open Sans"/>
                <a:sym typeface="Open Sans"/>
              </a:rPr>
              <a:t>🌟 Celebrating Positive Choices with Dojo Rewards 🌟</a:t>
            </a:r>
          </a:p>
          <a:p>
            <a:pPr algn="ctr">
              <a:lnSpc>
                <a:spcPts val="1704"/>
              </a:lnSpc>
            </a:pPr>
            <a:r>
              <a:rPr lang="en-US" sz="1200" spc="24">
                <a:solidFill>
                  <a:srgbClr val="FFFFFF"/>
                </a:solidFill>
                <a:latin typeface="Open Sans"/>
                <a:ea typeface="Open Sans"/>
                <a:cs typeface="Open Sans"/>
                <a:sym typeface="Open Sans"/>
              </a:rPr>
              <a:t>At the start of term, we spoke with our children about our Dojo Rewards and listened carefully to their ideas and opinions about the rewards they would most enjoy. Following their feedback, we have now updated our Dojo Rewards, making sure that the children have had a real voice in shaping how we celebrate their achievements.</a:t>
            </a:r>
          </a:p>
          <a:p>
            <a:pPr algn="ctr">
              <a:lnSpc>
                <a:spcPts val="1704"/>
              </a:lnSpc>
            </a:pPr>
            <a:r>
              <a:rPr lang="en-US" sz="1200" spc="24">
                <a:solidFill>
                  <a:srgbClr val="FFFFFF"/>
                </a:solidFill>
                <a:latin typeface="Open Sans"/>
                <a:ea typeface="Open Sans"/>
                <a:cs typeface="Open Sans"/>
                <a:sym typeface="Open Sans"/>
              </a:rPr>
              <a:t>Throughout each school day, staff praise and award Dojo points to children who are following our behaviour expectations, demonstrating our school values of Truth, Love, Forgiveness, Courage and Respect, and working hard in their learning. Children can then work towards the different rewards on our Steps to Success.</a:t>
            </a:r>
          </a:p>
          <a:p>
            <a:pPr algn="ctr">
              <a:lnSpc>
                <a:spcPts val="1704"/>
              </a:lnSpc>
            </a:pPr>
            <a:r>
              <a:rPr lang="en-US" sz="1200" spc="24">
                <a:solidFill>
                  <a:srgbClr val="FFFFFF"/>
                </a:solidFill>
                <a:latin typeface="Open Sans"/>
                <a:ea typeface="Open Sans"/>
                <a:cs typeface="Open Sans"/>
                <a:sym typeface="Open Sans"/>
              </a:rPr>
              <a:t>We are really proud of the positive choices our children make each day and love having opportunities to recognise their effort, kindness, behaviour and achievements. Keep collecting those Dojo points! 🌟</a:t>
            </a:r>
          </a:p>
          <a:p>
            <a:pPr marL="0" lvl="0" indent="0" algn="ctr">
              <a:lnSpc>
                <a:spcPts val="1704"/>
              </a:lnSpc>
              <a:spcBef>
                <a:spcPct val="0"/>
              </a:spcBef>
            </a:pPr>
            <a:endParaRPr lang="en-US" sz="1200" spc="24">
              <a:solidFill>
                <a:srgbClr val="FFFFFF"/>
              </a:solidFill>
              <a:latin typeface="Open Sans"/>
              <a:ea typeface="Open Sans"/>
              <a:cs typeface="Open Sans"/>
              <a:sym typeface="Open Sans"/>
            </a:endParaRPr>
          </a:p>
        </p:txBody>
      </p:sp>
      <p:sp>
        <p:nvSpPr>
          <p:cNvPr id="23" name="TextBox 23"/>
          <p:cNvSpPr txBox="1"/>
          <p:nvPr/>
        </p:nvSpPr>
        <p:spPr>
          <a:xfrm>
            <a:off x="108000" y="6309362"/>
            <a:ext cx="7344000" cy="4062260"/>
          </a:xfrm>
          <a:prstGeom prst="rect">
            <a:avLst/>
          </a:prstGeom>
        </p:spPr>
        <p:txBody>
          <a:bodyPr lIns="0" tIns="0" rIns="0" bIns="0" rtlCol="0" anchor="t">
            <a:spAutoFit/>
          </a:bodyPr>
          <a:lstStyle/>
          <a:p>
            <a:pPr algn="ctr">
              <a:lnSpc>
                <a:spcPts val="1537"/>
              </a:lnSpc>
              <a:spcBef>
                <a:spcPct val="0"/>
              </a:spcBef>
            </a:pPr>
            <a:r>
              <a:rPr lang="en-US" sz="1130" b="1" i="1" spc="56">
                <a:solidFill>
                  <a:srgbClr val="000000"/>
                </a:solidFill>
                <a:latin typeface="Lora Bold Italics"/>
                <a:ea typeface="Lora Bold Italics"/>
                <a:cs typeface="Lora Bold Italics"/>
                <a:sym typeface="Lora Bold Italics"/>
              </a:rPr>
              <a:t>Supporting Positive Behaviour at St Clement’s</a:t>
            </a:r>
          </a:p>
          <a:p>
            <a:pPr algn="ctr">
              <a:lnSpc>
                <a:spcPts val="1537"/>
              </a:lnSpc>
              <a:spcBef>
                <a:spcPct val="0"/>
              </a:spcBef>
            </a:pPr>
            <a:endParaRPr lang="en-US" sz="1130" b="1" i="1" spc="56">
              <a:solidFill>
                <a:srgbClr val="000000"/>
              </a:solidFill>
              <a:latin typeface="Lora Bold Italics"/>
              <a:ea typeface="Lora Bold Italics"/>
              <a:cs typeface="Lora Bold Italics"/>
              <a:sym typeface="Lora Bold Italics"/>
            </a:endParaRPr>
          </a:p>
          <a:p>
            <a:pPr algn="ctr">
              <a:lnSpc>
                <a:spcPts val="1401"/>
              </a:lnSpc>
              <a:spcBef>
                <a:spcPct val="0"/>
              </a:spcBef>
            </a:pPr>
            <a:r>
              <a:rPr lang="en-US" sz="1030" i="1" spc="51">
                <a:solidFill>
                  <a:srgbClr val="000000"/>
                </a:solidFill>
                <a:latin typeface="Lora Italics"/>
                <a:ea typeface="Lora Italics"/>
                <a:cs typeface="Lora Italics"/>
                <a:sym typeface="Lora Italics"/>
              </a:rPr>
              <a:t>At St Clement’s, we want every child to feel safe, understood and supported to be successful. Our school rules — Ready, Respectful and Safe — alongside our values of Truth, Love, Forgiveness, Courage and Respect, help children understand the positive choices we expect throughout the school day.</a:t>
            </a:r>
          </a:p>
          <a:p>
            <a:pPr algn="ctr">
              <a:lnSpc>
                <a:spcPts val="1401"/>
              </a:lnSpc>
              <a:spcBef>
                <a:spcPct val="0"/>
              </a:spcBef>
            </a:pPr>
            <a:r>
              <a:rPr lang="en-US" sz="1030" i="1" spc="51">
                <a:solidFill>
                  <a:srgbClr val="000000"/>
                </a:solidFill>
                <a:latin typeface="Lora Italics"/>
                <a:ea typeface="Lora Italics"/>
                <a:cs typeface="Lora Italics"/>
                <a:sym typeface="Lora Italics"/>
              </a:rPr>
              <a:t>When a child is finding it difficult to make the right choice, staff use our Remind, Remember, Reflect and Restore cards both in the classroom and outside. These provide a clear and consistent approach while giving children opportunities to pause, regulate and make a different choice.</a:t>
            </a:r>
          </a:p>
          <a:p>
            <a:pPr algn="ctr">
              <a:lnSpc>
                <a:spcPts val="1401"/>
              </a:lnSpc>
              <a:spcBef>
                <a:spcPct val="0"/>
              </a:spcBef>
            </a:pPr>
            <a:r>
              <a:rPr lang="en-US" sz="1030" i="1" spc="51">
                <a:solidFill>
                  <a:srgbClr val="000000"/>
                </a:solidFill>
                <a:latin typeface="Lora Italics"/>
                <a:ea typeface="Lora Italics"/>
                <a:cs typeface="Lora Italics"/>
                <a:sym typeface="Lora Italics"/>
              </a:rPr>
              <a:t>Remind – We calmly remind the child of the behaviour expectation and what they need to do.</a:t>
            </a:r>
          </a:p>
          <a:p>
            <a:pPr algn="ctr">
              <a:lnSpc>
                <a:spcPts val="1401"/>
              </a:lnSpc>
              <a:spcBef>
                <a:spcPct val="0"/>
              </a:spcBef>
            </a:pPr>
            <a:r>
              <a:rPr lang="en-US" sz="1030" i="1" spc="51">
                <a:solidFill>
                  <a:srgbClr val="000000"/>
                </a:solidFill>
                <a:latin typeface="Lora Italics"/>
                <a:ea typeface="Lora Italics"/>
                <a:cs typeface="Lora Italics"/>
                <a:sym typeface="Lora Italics"/>
              </a:rPr>
              <a:t>Remember – We help the child remember our expectations and encourage them to make a positive choice.</a:t>
            </a:r>
          </a:p>
          <a:p>
            <a:pPr algn="ctr">
              <a:lnSpc>
                <a:spcPts val="1401"/>
              </a:lnSpc>
              <a:spcBef>
                <a:spcPct val="0"/>
              </a:spcBef>
            </a:pPr>
            <a:r>
              <a:rPr lang="en-US" sz="1030" i="1" spc="51">
                <a:solidFill>
                  <a:srgbClr val="000000"/>
                </a:solidFill>
                <a:latin typeface="Lora Italics"/>
                <a:ea typeface="Lora Italics"/>
                <a:cs typeface="Lora Italics"/>
                <a:sym typeface="Lora Italics"/>
              </a:rPr>
              <a:t>Reflect – If difficulties continue, we give the child time and support to reflect on what has happened and what they could do differently.</a:t>
            </a:r>
          </a:p>
          <a:p>
            <a:pPr algn="ctr">
              <a:lnSpc>
                <a:spcPts val="1401"/>
              </a:lnSpc>
              <a:spcBef>
                <a:spcPct val="0"/>
              </a:spcBef>
            </a:pPr>
            <a:r>
              <a:rPr lang="en-US" sz="1030" i="1" spc="51">
                <a:solidFill>
                  <a:srgbClr val="000000"/>
                </a:solidFill>
                <a:latin typeface="Lora Italics"/>
                <a:ea typeface="Lora Italics"/>
                <a:cs typeface="Lora Italics"/>
                <a:sym typeface="Lora Italics"/>
              </a:rPr>
              <a:t>Restore – We support the child to have a restorative conversation with an adult, helping them understand what has happened, repair relationships where needed and move forward positively.</a:t>
            </a:r>
          </a:p>
          <a:p>
            <a:pPr algn="ctr">
              <a:lnSpc>
                <a:spcPts val="1401"/>
              </a:lnSpc>
              <a:spcBef>
                <a:spcPct val="0"/>
              </a:spcBef>
            </a:pPr>
            <a:r>
              <a:rPr lang="en-US" sz="1030" i="1" spc="51">
                <a:solidFill>
                  <a:srgbClr val="000000"/>
                </a:solidFill>
                <a:latin typeface="Lora Italics"/>
                <a:ea typeface="Lora Italics"/>
                <a:cs typeface="Lora Italics"/>
                <a:sym typeface="Lora Italics"/>
              </a:rPr>
              <a:t>An important part of this approach is listening to the child’s voice. We recognise that behaviour is a form of communication and that, at times, a child’s behaviour may be telling us that something is difficult, overwhelming or that they need additional support.</a:t>
            </a:r>
          </a:p>
          <a:p>
            <a:pPr algn="ctr">
              <a:lnSpc>
                <a:spcPts val="1401"/>
              </a:lnSpc>
              <a:spcBef>
                <a:spcPct val="0"/>
              </a:spcBef>
            </a:pPr>
            <a:r>
              <a:rPr lang="en-US" sz="1030" i="1" spc="51">
                <a:solidFill>
                  <a:srgbClr val="000000"/>
                </a:solidFill>
                <a:latin typeface="Lora Italics"/>
                <a:ea typeface="Lora Italics"/>
                <a:cs typeface="Lora Italics"/>
                <a:sym typeface="Lora Italics"/>
              </a:rPr>
              <a:t>We also recognise that sometimes we may need to adapt the provision around a child to better meet their individual needs. Across the school, we are working hard to identify these needs and put appropriate adaptations and support in place so that children can regulate, engage with their learning and experience success.</a:t>
            </a:r>
          </a:p>
          <a:p>
            <a:pPr algn="ctr">
              <a:lnSpc>
                <a:spcPts val="1809"/>
              </a:lnSpc>
              <a:spcBef>
                <a:spcPct val="0"/>
              </a:spcBef>
            </a:pPr>
            <a:endParaRPr lang="en-US" sz="1030" i="1" spc="51">
              <a:solidFill>
                <a:srgbClr val="000000"/>
              </a:solidFill>
              <a:latin typeface="Lora Italics"/>
              <a:ea typeface="Lora Italics"/>
              <a:cs typeface="Lora Italics"/>
              <a:sym typeface="Lora Italics"/>
            </a:endParaRPr>
          </a:p>
          <a:p>
            <a:pPr algn="ctr">
              <a:lnSpc>
                <a:spcPts val="1670"/>
              </a:lnSpc>
              <a:spcBef>
                <a:spcPct val="0"/>
              </a:spcBef>
            </a:pPr>
            <a:endParaRPr lang="en-US" sz="1030" i="1" spc="51">
              <a:solidFill>
                <a:srgbClr val="000000"/>
              </a:solidFill>
              <a:latin typeface="Lora Italics"/>
              <a:ea typeface="Lora Italics"/>
              <a:cs typeface="Lora Italics"/>
              <a:sym typeface="Lora Itali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F5FF"/>
        </a:solidFill>
        <a:effectLst/>
      </p:bgPr>
    </p:bg>
    <p:spTree>
      <p:nvGrpSpPr>
        <p:cNvPr id="1" name=""/>
        <p:cNvGrpSpPr/>
        <p:nvPr/>
      </p:nvGrpSpPr>
      <p:grpSpPr>
        <a:xfrm>
          <a:off x="0" y="0"/>
          <a:ext cx="0" cy="0"/>
          <a:chOff x="0" y="0"/>
          <a:chExt cx="0" cy="0"/>
        </a:xfrm>
      </p:grpSpPr>
      <p:grpSp>
        <p:nvGrpSpPr>
          <p:cNvPr id="2" name="Group 2"/>
          <p:cNvGrpSpPr/>
          <p:nvPr/>
        </p:nvGrpSpPr>
        <p:grpSpPr>
          <a:xfrm>
            <a:off x="-144485" y="10486656"/>
            <a:ext cx="7848970" cy="205344"/>
            <a:chOff x="0" y="0"/>
            <a:chExt cx="2812894" cy="73591"/>
          </a:xfrm>
        </p:grpSpPr>
        <p:sp>
          <p:nvSpPr>
            <p:cNvPr id="3" name="Freeform 3"/>
            <p:cNvSpPr/>
            <p:nvPr/>
          </p:nvSpPr>
          <p:spPr>
            <a:xfrm>
              <a:off x="0" y="0"/>
              <a:ext cx="2812894" cy="73591"/>
            </a:xfrm>
            <a:custGeom>
              <a:avLst/>
              <a:gdLst/>
              <a:ahLst/>
              <a:cxnLst/>
              <a:rect l="l" t="t" r="r" b="b"/>
              <a:pathLst>
                <a:path w="2812894" h="73591">
                  <a:moveTo>
                    <a:pt x="0" y="0"/>
                  </a:moveTo>
                  <a:lnTo>
                    <a:pt x="2812894" y="0"/>
                  </a:lnTo>
                  <a:lnTo>
                    <a:pt x="2812894" y="73591"/>
                  </a:lnTo>
                  <a:lnTo>
                    <a:pt x="0" y="73591"/>
                  </a:lnTo>
                  <a:close/>
                </a:path>
              </a:pathLst>
            </a:custGeom>
            <a:solidFill>
              <a:srgbClr val="09468D"/>
            </a:solidFill>
          </p:spPr>
        </p:sp>
        <p:sp>
          <p:nvSpPr>
            <p:cNvPr id="4" name="TextBox 4"/>
            <p:cNvSpPr txBox="1"/>
            <p:nvPr/>
          </p:nvSpPr>
          <p:spPr>
            <a:xfrm>
              <a:off x="0" y="-19050"/>
              <a:ext cx="2812894" cy="92641"/>
            </a:xfrm>
            <a:prstGeom prst="rect">
              <a:avLst/>
            </a:prstGeom>
          </p:spPr>
          <p:txBody>
            <a:bodyPr lIns="50800" tIns="50800" rIns="50800" bIns="50800" rtlCol="0" anchor="ctr"/>
            <a:lstStyle/>
            <a:p>
              <a:pPr algn="ctr">
                <a:lnSpc>
                  <a:spcPts val="2040"/>
                </a:lnSpc>
              </a:pPr>
              <a:endParaRPr/>
            </a:p>
          </p:txBody>
        </p:sp>
      </p:grpSp>
      <p:grpSp>
        <p:nvGrpSpPr>
          <p:cNvPr id="5" name="Group 5"/>
          <p:cNvGrpSpPr/>
          <p:nvPr/>
        </p:nvGrpSpPr>
        <p:grpSpPr>
          <a:xfrm>
            <a:off x="108000" y="158514"/>
            <a:ext cx="3881055" cy="5100687"/>
            <a:chOff x="0" y="0"/>
            <a:chExt cx="1390882" cy="1827971"/>
          </a:xfrm>
        </p:grpSpPr>
        <p:sp>
          <p:nvSpPr>
            <p:cNvPr id="6" name="Freeform 6"/>
            <p:cNvSpPr/>
            <p:nvPr/>
          </p:nvSpPr>
          <p:spPr>
            <a:xfrm>
              <a:off x="0" y="0"/>
              <a:ext cx="1390882" cy="1827971"/>
            </a:xfrm>
            <a:custGeom>
              <a:avLst/>
              <a:gdLst/>
              <a:ahLst/>
              <a:cxnLst/>
              <a:rect l="l" t="t" r="r" b="b"/>
              <a:pathLst>
                <a:path w="1390882" h="1827971">
                  <a:moveTo>
                    <a:pt x="0" y="0"/>
                  </a:moveTo>
                  <a:lnTo>
                    <a:pt x="1390882" y="0"/>
                  </a:lnTo>
                  <a:lnTo>
                    <a:pt x="1390882" y="1827971"/>
                  </a:lnTo>
                  <a:lnTo>
                    <a:pt x="0" y="1827971"/>
                  </a:lnTo>
                  <a:close/>
                </a:path>
              </a:pathLst>
            </a:custGeom>
            <a:solidFill>
              <a:srgbClr val="D3EBFF"/>
            </a:solidFill>
            <a:ln cap="sq">
              <a:noFill/>
              <a:prstDash val="solid"/>
              <a:miter/>
            </a:ln>
          </p:spPr>
        </p:sp>
        <p:sp>
          <p:nvSpPr>
            <p:cNvPr id="7" name="TextBox 7"/>
            <p:cNvSpPr txBox="1"/>
            <p:nvPr/>
          </p:nvSpPr>
          <p:spPr>
            <a:xfrm>
              <a:off x="0" y="-19050"/>
              <a:ext cx="1390882" cy="1847021"/>
            </a:xfrm>
            <a:prstGeom prst="rect">
              <a:avLst/>
            </a:prstGeom>
          </p:spPr>
          <p:txBody>
            <a:bodyPr lIns="50800" tIns="50800" rIns="50800" bIns="50800" rtlCol="0" anchor="ctr"/>
            <a:lstStyle/>
            <a:p>
              <a:pPr marL="0" lvl="0" indent="0" algn="ctr">
                <a:lnSpc>
                  <a:spcPts val="2040"/>
                </a:lnSpc>
                <a:spcBef>
                  <a:spcPct val="0"/>
                </a:spcBef>
              </a:pPr>
              <a:endParaRPr/>
            </a:p>
          </p:txBody>
        </p:sp>
      </p:grpSp>
      <p:grpSp>
        <p:nvGrpSpPr>
          <p:cNvPr id="8" name="Group 8"/>
          <p:cNvGrpSpPr/>
          <p:nvPr/>
        </p:nvGrpSpPr>
        <p:grpSpPr>
          <a:xfrm>
            <a:off x="108000" y="158514"/>
            <a:ext cx="7344000" cy="205057"/>
            <a:chOff x="0" y="0"/>
            <a:chExt cx="2631924" cy="73488"/>
          </a:xfrm>
        </p:grpSpPr>
        <p:sp>
          <p:nvSpPr>
            <p:cNvPr id="9" name="Freeform 9"/>
            <p:cNvSpPr/>
            <p:nvPr/>
          </p:nvSpPr>
          <p:spPr>
            <a:xfrm>
              <a:off x="0" y="0"/>
              <a:ext cx="2631924" cy="73488"/>
            </a:xfrm>
            <a:custGeom>
              <a:avLst/>
              <a:gdLst/>
              <a:ahLst/>
              <a:cxnLst/>
              <a:rect l="l" t="t" r="r" b="b"/>
              <a:pathLst>
                <a:path w="2631924" h="73488">
                  <a:moveTo>
                    <a:pt x="0" y="0"/>
                  </a:moveTo>
                  <a:lnTo>
                    <a:pt x="2631924" y="0"/>
                  </a:lnTo>
                  <a:lnTo>
                    <a:pt x="2631924" y="73488"/>
                  </a:lnTo>
                  <a:lnTo>
                    <a:pt x="0" y="73488"/>
                  </a:lnTo>
                  <a:close/>
                </a:path>
              </a:pathLst>
            </a:custGeom>
            <a:solidFill>
              <a:srgbClr val="0097B2"/>
            </a:solidFill>
          </p:spPr>
        </p:sp>
        <p:sp>
          <p:nvSpPr>
            <p:cNvPr id="10" name="TextBox 10"/>
            <p:cNvSpPr txBox="1"/>
            <p:nvPr/>
          </p:nvSpPr>
          <p:spPr>
            <a:xfrm>
              <a:off x="0" y="-19050"/>
              <a:ext cx="2631924" cy="92538"/>
            </a:xfrm>
            <a:prstGeom prst="rect">
              <a:avLst/>
            </a:prstGeom>
          </p:spPr>
          <p:txBody>
            <a:bodyPr lIns="50800" tIns="50800" rIns="50800" bIns="50800" rtlCol="0" anchor="ctr"/>
            <a:lstStyle/>
            <a:p>
              <a:pPr algn="ctr">
                <a:lnSpc>
                  <a:spcPts val="2040"/>
                </a:lnSpc>
              </a:pPr>
              <a:endParaRPr/>
            </a:p>
          </p:txBody>
        </p:sp>
      </p:grpSp>
      <p:sp>
        <p:nvSpPr>
          <p:cNvPr id="11" name="Freeform 11"/>
          <p:cNvSpPr/>
          <p:nvPr/>
        </p:nvSpPr>
        <p:spPr>
          <a:xfrm>
            <a:off x="4142057" y="436091"/>
            <a:ext cx="3160102" cy="4740152"/>
          </a:xfrm>
          <a:custGeom>
            <a:avLst/>
            <a:gdLst/>
            <a:ahLst/>
            <a:cxnLst/>
            <a:rect l="l" t="t" r="r" b="b"/>
            <a:pathLst>
              <a:path w="3160102" h="4740152">
                <a:moveTo>
                  <a:pt x="0" y="0"/>
                </a:moveTo>
                <a:lnTo>
                  <a:pt x="3160101" y="0"/>
                </a:lnTo>
                <a:lnTo>
                  <a:pt x="3160101" y="4740152"/>
                </a:lnTo>
                <a:lnTo>
                  <a:pt x="0" y="4740152"/>
                </a:lnTo>
                <a:lnTo>
                  <a:pt x="0" y="0"/>
                </a:lnTo>
                <a:close/>
              </a:path>
            </a:pathLst>
          </a:custGeom>
          <a:blipFill>
            <a:blip r:embed="rId2"/>
            <a:stretch>
              <a:fillRect/>
            </a:stretch>
          </a:blipFill>
        </p:spPr>
      </p:sp>
      <p:grpSp>
        <p:nvGrpSpPr>
          <p:cNvPr id="12" name="Group 12"/>
          <p:cNvGrpSpPr/>
          <p:nvPr/>
        </p:nvGrpSpPr>
        <p:grpSpPr>
          <a:xfrm>
            <a:off x="108000" y="5544447"/>
            <a:ext cx="7308722" cy="4942209"/>
            <a:chOff x="0" y="0"/>
            <a:chExt cx="2619281" cy="1771176"/>
          </a:xfrm>
        </p:grpSpPr>
        <p:sp>
          <p:nvSpPr>
            <p:cNvPr id="13" name="Freeform 13"/>
            <p:cNvSpPr/>
            <p:nvPr/>
          </p:nvSpPr>
          <p:spPr>
            <a:xfrm>
              <a:off x="0" y="0"/>
              <a:ext cx="2619281" cy="1771176"/>
            </a:xfrm>
            <a:custGeom>
              <a:avLst/>
              <a:gdLst/>
              <a:ahLst/>
              <a:cxnLst/>
              <a:rect l="l" t="t" r="r" b="b"/>
              <a:pathLst>
                <a:path w="2619281" h="1771176">
                  <a:moveTo>
                    <a:pt x="0" y="0"/>
                  </a:moveTo>
                  <a:lnTo>
                    <a:pt x="2619281" y="0"/>
                  </a:lnTo>
                  <a:lnTo>
                    <a:pt x="2619281" y="1771176"/>
                  </a:lnTo>
                  <a:lnTo>
                    <a:pt x="0" y="1771176"/>
                  </a:lnTo>
                  <a:close/>
                </a:path>
              </a:pathLst>
            </a:custGeom>
            <a:solidFill>
              <a:srgbClr val="D3EBFF"/>
            </a:solidFill>
            <a:ln cap="sq">
              <a:noFill/>
              <a:prstDash val="solid"/>
              <a:miter/>
            </a:ln>
          </p:spPr>
        </p:sp>
        <p:sp>
          <p:nvSpPr>
            <p:cNvPr id="14" name="TextBox 14"/>
            <p:cNvSpPr txBox="1"/>
            <p:nvPr/>
          </p:nvSpPr>
          <p:spPr>
            <a:xfrm>
              <a:off x="0" y="-19050"/>
              <a:ext cx="2619281" cy="1790226"/>
            </a:xfrm>
            <a:prstGeom prst="rect">
              <a:avLst/>
            </a:prstGeom>
          </p:spPr>
          <p:txBody>
            <a:bodyPr lIns="50800" tIns="50800" rIns="50800" bIns="50800" rtlCol="0" anchor="ctr"/>
            <a:lstStyle/>
            <a:p>
              <a:pPr marL="0" lvl="0" indent="0" algn="ctr">
                <a:lnSpc>
                  <a:spcPts val="2040"/>
                </a:lnSpc>
                <a:spcBef>
                  <a:spcPct val="0"/>
                </a:spcBef>
              </a:pPr>
              <a:endParaRPr/>
            </a:p>
          </p:txBody>
        </p:sp>
      </p:grpSp>
      <p:grpSp>
        <p:nvGrpSpPr>
          <p:cNvPr id="15" name="Group 15"/>
          <p:cNvGrpSpPr/>
          <p:nvPr/>
        </p:nvGrpSpPr>
        <p:grpSpPr>
          <a:xfrm>
            <a:off x="108000" y="5183079"/>
            <a:ext cx="7308722" cy="243248"/>
            <a:chOff x="0" y="0"/>
            <a:chExt cx="2619281" cy="87175"/>
          </a:xfrm>
        </p:grpSpPr>
        <p:sp>
          <p:nvSpPr>
            <p:cNvPr id="16" name="Freeform 16"/>
            <p:cNvSpPr/>
            <p:nvPr/>
          </p:nvSpPr>
          <p:spPr>
            <a:xfrm>
              <a:off x="0" y="0"/>
              <a:ext cx="2619281" cy="87175"/>
            </a:xfrm>
            <a:custGeom>
              <a:avLst/>
              <a:gdLst/>
              <a:ahLst/>
              <a:cxnLst/>
              <a:rect l="l" t="t" r="r" b="b"/>
              <a:pathLst>
                <a:path w="2619281" h="87175">
                  <a:moveTo>
                    <a:pt x="0" y="0"/>
                  </a:moveTo>
                  <a:lnTo>
                    <a:pt x="2619281" y="0"/>
                  </a:lnTo>
                  <a:lnTo>
                    <a:pt x="2619281" y="87175"/>
                  </a:lnTo>
                  <a:lnTo>
                    <a:pt x="0" y="87175"/>
                  </a:lnTo>
                  <a:close/>
                </a:path>
              </a:pathLst>
            </a:custGeom>
            <a:solidFill>
              <a:srgbClr val="0097B2"/>
            </a:solidFill>
          </p:spPr>
        </p:sp>
        <p:sp>
          <p:nvSpPr>
            <p:cNvPr id="17" name="TextBox 17"/>
            <p:cNvSpPr txBox="1"/>
            <p:nvPr/>
          </p:nvSpPr>
          <p:spPr>
            <a:xfrm>
              <a:off x="0" y="-19050"/>
              <a:ext cx="2619281" cy="106225"/>
            </a:xfrm>
            <a:prstGeom prst="rect">
              <a:avLst/>
            </a:prstGeom>
          </p:spPr>
          <p:txBody>
            <a:bodyPr lIns="50800" tIns="50800" rIns="50800" bIns="50800" rtlCol="0" anchor="ctr"/>
            <a:lstStyle/>
            <a:p>
              <a:pPr algn="ctr">
                <a:lnSpc>
                  <a:spcPts val="2040"/>
                </a:lnSpc>
              </a:pPr>
              <a:endParaRPr/>
            </a:p>
          </p:txBody>
        </p:sp>
      </p:grpSp>
      <p:sp>
        <p:nvSpPr>
          <p:cNvPr id="18" name="Freeform 18"/>
          <p:cNvSpPr/>
          <p:nvPr/>
        </p:nvSpPr>
        <p:spPr>
          <a:xfrm>
            <a:off x="598276" y="5650869"/>
            <a:ext cx="3105119" cy="4657679"/>
          </a:xfrm>
          <a:custGeom>
            <a:avLst/>
            <a:gdLst/>
            <a:ahLst/>
            <a:cxnLst/>
            <a:rect l="l" t="t" r="r" b="b"/>
            <a:pathLst>
              <a:path w="3105119" h="4657679">
                <a:moveTo>
                  <a:pt x="0" y="0"/>
                </a:moveTo>
                <a:lnTo>
                  <a:pt x="3105120" y="0"/>
                </a:lnTo>
                <a:lnTo>
                  <a:pt x="3105120" y="4657679"/>
                </a:lnTo>
                <a:lnTo>
                  <a:pt x="0" y="4657679"/>
                </a:lnTo>
                <a:lnTo>
                  <a:pt x="0" y="0"/>
                </a:lnTo>
                <a:close/>
              </a:path>
            </a:pathLst>
          </a:custGeom>
          <a:blipFill>
            <a:blip r:embed="rId3"/>
            <a:stretch>
              <a:fillRect/>
            </a:stretch>
          </a:blipFill>
        </p:spPr>
      </p:sp>
      <p:sp>
        <p:nvSpPr>
          <p:cNvPr id="19" name="TextBox 19"/>
          <p:cNvSpPr txBox="1"/>
          <p:nvPr/>
        </p:nvSpPr>
        <p:spPr>
          <a:xfrm>
            <a:off x="258762" y="355102"/>
            <a:ext cx="3579531" cy="4678934"/>
          </a:xfrm>
          <a:prstGeom prst="rect">
            <a:avLst/>
          </a:prstGeom>
        </p:spPr>
        <p:txBody>
          <a:bodyPr lIns="0" tIns="0" rIns="0" bIns="0" rtlCol="0" anchor="t">
            <a:spAutoFit/>
          </a:bodyPr>
          <a:lstStyle/>
          <a:p>
            <a:pPr algn="ctr">
              <a:lnSpc>
                <a:spcPts val="1903"/>
              </a:lnSpc>
            </a:pPr>
            <a:endParaRPr/>
          </a:p>
          <a:p>
            <a:pPr algn="ctr">
              <a:lnSpc>
                <a:spcPts val="1903"/>
              </a:lnSpc>
            </a:pPr>
            <a:endParaRPr/>
          </a:p>
          <a:p>
            <a:pPr algn="ctr">
              <a:lnSpc>
                <a:spcPts val="1632"/>
              </a:lnSpc>
            </a:pPr>
            <a:r>
              <a:rPr lang="en-US" sz="1200" b="1" i="1" spc="60">
                <a:solidFill>
                  <a:srgbClr val="000000"/>
                </a:solidFill>
                <a:latin typeface="Public Sans Bold Italics"/>
                <a:ea typeface="Public Sans Bold Italics"/>
                <a:cs typeface="Public Sans Bold Italics"/>
                <a:sym typeface="Public Sans Bold Italics"/>
              </a:rPr>
              <a:t> Personalised Plan Meetings</a:t>
            </a:r>
          </a:p>
          <a:p>
            <a:pPr algn="ctr">
              <a:lnSpc>
                <a:spcPts val="1632"/>
              </a:lnSpc>
            </a:pPr>
            <a:endParaRPr lang="en-US" sz="1200" b="1" i="1" spc="60">
              <a:solidFill>
                <a:srgbClr val="000000"/>
              </a:solidFill>
              <a:latin typeface="Public Sans Bold Italics"/>
              <a:ea typeface="Public Sans Bold Italics"/>
              <a:cs typeface="Public Sans Bold Italics"/>
              <a:sym typeface="Public Sans Bold Italics"/>
            </a:endParaRPr>
          </a:p>
          <a:p>
            <a:pPr algn="ctr">
              <a:lnSpc>
                <a:spcPts val="1632"/>
              </a:lnSpc>
            </a:pPr>
            <a:r>
              <a:rPr lang="en-US" sz="1200" i="1" spc="60">
                <a:solidFill>
                  <a:srgbClr val="000000"/>
                </a:solidFill>
                <a:latin typeface="Public Sans Italics"/>
                <a:ea typeface="Public Sans Italics"/>
                <a:cs typeface="Public Sans Italics"/>
                <a:sym typeface="Public Sans Italics"/>
              </a:rPr>
              <a:t>We are currently in the process of organising Personalised Plan meetings for children who are on our SEND register and have a Personalised Plan in place.</a:t>
            </a:r>
          </a:p>
          <a:p>
            <a:pPr algn="ctr">
              <a:lnSpc>
                <a:spcPts val="1632"/>
              </a:lnSpc>
            </a:pPr>
            <a:r>
              <a:rPr lang="en-US" sz="1200" i="1" spc="60">
                <a:solidFill>
                  <a:srgbClr val="000000"/>
                </a:solidFill>
                <a:latin typeface="Public Sans Italics"/>
                <a:ea typeface="Public Sans Italics"/>
                <a:cs typeface="Public Sans Italics"/>
                <a:sym typeface="Public Sans Italics"/>
              </a:rPr>
              <a:t>These meetings provide an opportunity for your child’s class teacher to share their plan with you, discuss the individual targets they are currently working towards, and talk about the support being provided in school. It is also a valuable opportunity for you to discuss your child’s needs and ask any questions you may have.</a:t>
            </a:r>
          </a:p>
          <a:p>
            <a:pPr algn="ctr">
              <a:lnSpc>
                <a:spcPts val="1632"/>
              </a:lnSpc>
            </a:pPr>
            <a:r>
              <a:rPr lang="en-US" sz="1200" i="1" spc="60">
                <a:solidFill>
                  <a:srgbClr val="000000"/>
                </a:solidFill>
                <a:latin typeface="Public Sans Italics"/>
                <a:ea typeface="Public Sans Italics"/>
                <a:cs typeface="Public Sans Italics"/>
                <a:sym typeface="Public Sans Italics"/>
              </a:rPr>
              <a:t>We are planning for these meetings to take place during the last week of term and will share further information, including dates and times, in due course. 💙</a:t>
            </a:r>
          </a:p>
          <a:p>
            <a:pPr algn="ctr">
              <a:lnSpc>
                <a:spcPts val="1632"/>
              </a:lnSpc>
            </a:pPr>
            <a:endParaRPr lang="en-US" sz="1200" i="1" spc="60">
              <a:solidFill>
                <a:srgbClr val="000000"/>
              </a:solidFill>
              <a:latin typeface="Public Sans Italics"/>
              <a:ea typeface="Public Sans Italics"/>
              <a:cs typeface="Public Sans Italics"/>
              <a:sym typeface="Public Sans Italics"/>
            </a:endParaRPr>
          </a:p>
          <a:p>
            <a:pPr algn="ctr">
              <a:lnSpc>
                <a:spcPts val="1632"/>
              </a:lnSpc>
            </a:pPr>
            <a:endParaRPr lang="en-US" sz="1200" i="1" spc="60">
              <a:solidFill>
                <a:srgbClr val="000000"/>
              </a:solidFill>
              <a:latin typeface="Public Sans Italics"/>
              <a:ea typeface="Public Sans Italics"/>
              <a:cs typeface="Public Sans Italics"/>
              <a:sym typeface="Public Sans Italics"/>
            </a:endParaRPr>
          </a:p>
          <a:p>
            <a:pPr algn="ctr">
              <a:lnSpc>
                <a:spcPts val="1632"/>
              </a:lnSpc>
              <a:spcBef>
                <a:spcPct val="0"/>
              </a:spcBef>
            </a:pPr>
            <a:endParaRPr lang="en-US" sz="1200" i="1" spc="60">
              <a:solidFill>
                <a:srgbClr val="000000"/>
              </a:solidFill>
              <a:latin typeface="Public Sans Italics"/>
              <a:ea typeface="Public Sans Italics"/>
              <a:cs typeface="Public Sans Italics"/>
              <a:sym typeface="Public Sans Italics"/>
            </a:endParaRPr>
          </a:p>
        </p:txBody>
      </p:sp>
      <p:sp>
        <p:nvSpPr>
          <p:cNvPr id="20" name="Freeform 20"/>
          <p:cNvSpPr/>
          <p:nvPr/>
        </p:nvSpPr>
        <p:spPr>
          <a:xfrm>
            <a:off x="3989055" y="5650869"/>
            <a:ext cx="3105119" cy="4657679"/>
          </a:xfrm>
          <a:custGeom>
            <a:avLst/>
            <a:gdLst/>
            <a:ahLst/>
            <a:cxnLst/>
            <a:rect l="l" t="t" r="r" b="b"/>
            <a:pathLst>
              <a:path w="3105119" h="4657679">
                <a:moveTo>
                  <a:pt x="0" y="0"/>
                </a:moveTo>
                <a:lnTo>
                  <a:pt x="3105119" y="0"/>
                </a:lnTo>
                <a:lnTo>
                  <a:pt x="3105119" y="4657679"/>
                </a:lnTo>
                <a:lnTo>
                  <a:pt x="0" y="4657679"/>
                </a:lnTo>
                <a:lnTo>
                  <a:pt x="0" y="0"/>
                </a:lnTo>
                <a:close/>
              </a:path>
            </a:pathLst>
          </a:custGeom>
          <a:blipFill>
            <a:blip r:embed="rId4"/>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5FF"/>
        </a:solidFill>
        <a:effectLst/>
      </p:bgPr>
    </p:bg>
    <p:spTree>
      <p:nvGrpSpPr>
        <p:cNvPr id="1" name=""/>
        <p:cNvGrpSpPr/>
        <p:nvPr/>
      </p:nvGrpSpPr>
      <p:grpSpPr>
        <a:xfrm>
          <a:off x="0" y="0"/>
          <a:ext cx="0" cy="0"/>
          <a:chOff x="0" y="0"/>
          <a:chExt cx="0" cy="0"/>
        </a:xfrm>
      </p:grpSpPr>
      <p:grpSp>
        <p:nvGrpSpPr>
          <p:cNvPr id="2" name="Group 2"/>
          <p:cNvGrpSpPr/>
          <p:nvPr/>
        </p:nvGrpSpPr>
        <p:grpSpPr>
          <a:xfrm>
            <a:off x="-144485" y="7437022"/>
            <a:ext cx="7848970" cy="3254978"/>
            <a:chOff x="0" y="0"/>
            <a:chExt cx="2682163" cy="1112296"/>
          </a:xfrm>
        </p:grpSpPr>
        <p:sp>
          <p:nvSpPr>
            <p:cNvPr id="3" name="Freeform 3"/>
            <p:cNvSpPr/>
            <p:nvPr/>
          </p:nvSpPr>
          <p:spPr>
            <a:xfrm>
              <a:off x="0" y="0"/>
              <a:ext cx="2682162" cy="1112296"/>
            </a:xfrm>
            <a:custGeom>
              <a:avLst/>
              <a:gdLst/>
              <a:ahLst/>
              <a:cxnLst/>
              <a:rect l="l" t="t" r="r" b="b"/>
              <a:pathLst>
                <a:path w="2682162" h="1112296">
                  <a:moveTo>
                    <a:pt x="0" y="0"/>
                  </a:moveTo>
                  <a:lnTo>
                    <a:pt x="2682162" y="0"/>
                  </a:lnTo>
                  <a:lnTo>
                    <a:pt x="2682162" y="1112296"/>
                  </a:lnTo>
                  <a:lnTo>
                    <a:pt x="0" y="1112296"/>
                  </a:lnTo>
                  <a:close/>
                </a:path>
              </a:pathLst>
            </a:custGeom>
            <a:solidFill>
              <a:srgbClr val="D3EBFF"/>
            </a:solidFill>
            <a:ln cap="sq">
              <a:noFill/>
              <a:prstDash val="solid"/>
              <a:miter/>
            </a:ln>
          </p:spPr>
        </p:sp>
        <p:sp>
          <p:nvSpPr>
            <p:cNvPr id="4" name="TextBox 4"/>
            <p:cNvSpPr txBox="1"/>
            <p:nvPr/>
          </p:nvSpPr>
          <p:spPr>
            <a:xfrm>
              <a:off x="0" y="-19050"/>
              <a:ext cx="2682163" cy="1131346"/>
            </a:xfrm>
            <a:prstGeom prst="rect">
              <a:avLst/>
            </a:prstGeom>
          </p:spPr>
          <p:txBody>
            <a:bodyPr lIns="50800" tIns="50800" rIns="50800" bIns="50800" rtlCol="0" anchor="ctr"/>
            <a:lstStyle/>
            <a:p>
              <a:pPr marL="0" lvl="0" indent="0" algn="ctr">
                <a:lnSpc>
                  <a:spcPts val="2040"/>
                </a:lnSpc>
                <a:spcBef>
                  <a:spcPct val="0"/>
                </a:spcBef>
              </a:pPr>
              <a:endParaRPr/>
            </a:p>
          </p:txBody>
        </p:sp>
      </p:grpSp>
      <p:grpSp>
        <p:nvGrpSpPr>
          <p:cNvPr id="5" name="Group 5"/>
          <p:cNvGrpSpPr/>
          <p:nvPr/>
        </p:nvGrpSpPr>
        <p:grpSpPr>
          <a:xfrm>
            <a:off x="-144485" y="10584000"/>
            <a:ext cx="7848970" cy="108000"/>
            <a:chOff x="0" y="0"/>
            <a:chExt cx="2812894" cy="38705"/>
          </a:xfrm>
        </p:grpSpPr>
        <p:sp>
          <p:nvSpPr>
            <p:cNvPr id="6" name="Freeform 6"/>
            <p:cNvSpPr/>
            <p:nvPr/>
          </p:nvSpPr>
          <p:spPr>
            <a:xfrm>
              <a:off x="0" y="0"/>
              <a:ext cx="2812894" cy="38705"/>
            </a:xfrm>
            <a:custGeom>
              <a:avLst/>
              <a:gdLst/>
              <a:ahLst/>
              <a:cxnLst/>
              <a:rect l="l" t="t" r="r" b="b"/>
              <a:pathLst>
                <a:path w="2812894" h="38705">
                  <a:moveTo>
                    <a:pt x="0" y="0"/>
                  </a:moveTo>
                  <a:lnTo>
                    <a:pt x="2812894" y="0"/>
                  </a:lnTo>
                  <a:lnTo>
                    <a:pt x="2812894" y="38705"/>
                  </a:lnTo>
                  <a:lnTo>
                    <a:pt x="0" y="38705"/>
                  </a:lnTo>
                  <a:close/>
                </a:path>
              </a:pathLst>
            </a:custGeom>
            <a:solidFill>
              <a:srgbClr val="09468D"/>
            </a:solidFill>
          </p:spPr>
        </p:sp>
        <p:sp>
          <p:nvSpPr>
            <p:cNvPr id="7" name="TextBox 7"/>
            <p:cNvSpPr txBox="1"/>
            <p:nvPr/>
          </p:nvSpPr>
          <p:spPr>
            <a:xfrm>
              <a:off x="0" y="-19050"/>
              <a:ext cx="2812894" cy="57755"/>
            </a:xfrm>
            <a:prstGeom prst="rect">
              <a:avLst/>
            </a:prstGeom>
          </p:spPr>
          <p:txBody>
            <a:bodyPr lIns="50800" tIns="50800" rIns="50800" bIns="50800" rtlCol="0" anchor="ctr"/>
            <a:lstStyle/>
            <a:p>
              <a:pPr algn="ctr">
                <a:lnSpc>
                  <a:spcPts val="2040"/>
                </a:lnSpc>
              </a:pPr>
              <a:endParaRPr/>
            </a:p>
          </p:txBody>
        </p:sp>
      </p:grpSp>
      <p:grpSp>
        <p:nvGrpSpPr>
          <p:cNvPr id="8" name="Group 8"/>
          <p:cNvGrpSpPr/>
          <p:nvPr/>
        </p:nvGrpSpPr>
        <p:grpSpPr>
          <a:xfrm>
            <a:off x="137434" y="108000"/>
            <a:ext cx="7285132" cy="7146707"/>
            <a:chOff x="0" y="0"/>
            <a:chExt cx="2610827" cy="2561218"/>
          </a:xfrm>
        </p:grpSpPr>
        <p:sp>
          <p:nvSpPr>
            <p:cNvPr id="9" name="Freeform 9"/>
            <p:cNvSpPr/>
            <p:nvPr/>
          </p:nvSpPr>
          <p:spPr>
            <a:xfrm>
              <a:off x="0" y="0"/>
              <a:ext cx="2610827" cy="2561218"/>
            </a:xfrm>
            <a:custGeom>
              <a:avLst/>
              <a:gdLst/>
              <a:ahLst/>
              <a:cxnLst/>
              <a:rect l="l" t="t" r="r" b="b"/>
              <a:pathLst>
                <a:path w="2610827" h="2561218">
                  <a:moveTo>
                    <a:pt x="0" y="0"/>
                  </a:moveTo>
                  <a:lnTo>
                    <a:pt x="2610827" y="0"/>
                  </a:lnTo>
                  <a:lnTo>
                    <a:pt x="2610827" y="2561218"/>
                  </a:lnTo>
                  <a:lnTo>
                    <a:pt x="0" y="2561218"/>
                  </a:lnTo>
                  <a:close/>
                </a:path>
              </a:pathLst>
            </a:custGeom>
            <a:solidFill>
              <a:srgbClr val="D3EBFF"/>
            </a:solidFill>
            <a:ln cap="sq">
              <a:noFill/>
              <a:prstDash val="solid"/>
              <a:miter/>
            </a:ln>
          </p:spPr>
        </p:sp>
        <p:sp>
          <p:nvSpPr>
            <p:cNvPr id="10" name="TextBox 10"/>
            <p:cNvSpPr txBox="1"/>
            <p:nvPr/>
          </p:nvSpPr>
          <p:spPr>
            <a:xfrm>
              <a:off x="0" y="-19050"/>
              <a:ext cx="2610827" cy="2580268"/>
            </a:xfrm>
            <a:prstGeom prst="rect">
              <a:avLst/>
            </a:prstGeom>
          </p:spPr>
          <p:txBody>
            <a:bodyPr lIns="50800" tIns="50800" rIns="50800" bIns="50800" rtlCol="0" anchor="ctr"/>
            <a:lstStyle/>
            <a:p>
              <a:pPr marL="0" lvl="0" indent="0" algn="ctr">
                <a:lnSpc>
                  <a:spcPts val="2040"/>
                </a:lnSpc>
                <a:spcBef>
                  <a:spcPct val="0"/>
                </a:spcBef>
              </a:pPr>
              <a:endParaRPr/>
            </a:p>
          </p:txBody>
        </p:sp>
      </p:grpSp>
      <p:sp>
        <p:nvSpPr>
          <p:cNvPr id="11" name="Freeform 11"/>
          <p:cNvSpPr/>
          <p:nvPr/>
        </p:nvSpPr>
        <p:spPr>
          <a:xfrm>
            <a:off x="1177518" y="7545474"/>
            <a:ext cx="5204964" cy="3038074"/>
          </a:xfrm>
          <a:custGeom>
            <a:avLst/>
            <a:gdLst/>
            <a:ahLst/>
            <a:cxnLst/>
            <a:rect l="l" t="t" r="r" b="b"/>
            <a:pathLst>
              <a:path w="5204964" h="3038074">
                <a:moveTo>
                  <a:pt x="0" y="0"/>
                </a:moveTo>
                <a:lnTo>
                  <a:pt x="5204964" y="0"/>
                </a:lnTo>
                <a:lnTo>
                  <a:pt x="5204964" y="3038074"/>
                </a:lnTo>
                <a:lnTo>
                  <a:pt x="0" y="3038074"/>
                </a:lnTo>
                <a:lnTo>
                  <a:pt x="0" y="0"/>
                </a:lnTo>
                <a:close/>
              </a:path>
            </a:pathLst>
          </a:custGeom>
          <a:blipFill>
            <a:blip r:embed="rId2"/>
            <a:stretch>
              <a:fillRect l="-687" t="-25" r="-687"/>
            </a:stretch>
          </a:blipFill>
        </p:spPr>
      </p:sp>
      <p:sp>
        <p:nvSpPr>
          <p:cNvPr id="12" name="Freeform 12"/>
          <p:cNvSpPr/>
          <p:nvPr/>
        </p:nvSpPr>
        <p:spPr>
          <a:xfrm>
            <a:off x="1266864" y="2831370"/>
            <a:ext cx="5369298" cy="3579532"/>
          </a:xfrm>
          <a:custGeom>
            <a:avLst/>
            <a:gdLst/>
            <a:ahLst/>
            <a:cxnLst/>
            <a:rect l="l" t="t" r="r" b="b"/>
            <a:pathLst>
              <a:path w="5369298" h="3579532">
                <a:moveTo>
                  <a:pt x="0" y="0"/>
                </a:moveTo>
                <a:lnTo>
                  <a:pt x="5369298" y="0"/>
                </a:lnTo>
                <a:lnTo>
                  <a:pt x="5369298" y="3579532"/>
                </a:lnTo>
                <a:lnTo>
                  <a:pt x="0" y="3579532"/>
                </a:lnTo>
                <a:lnTo>
                  <a:pt x="0" y="0"/>
                </a:lnTo>
                <a:close/>
              </a:path>
            </a:pathLst>
          </a:custGeom>
          <a:blipFill>
            <a:blip r:embed="rId3"/>
            <a:stretch>
              <a:fillRect/>
            </a:stretch>
          </a:blipFill>
        </p:spPr>
      </p:sp>
      <p:sp>
        <p:nvSpPr>
          <p:cNvPr id="13" name="TextBox 13"/>
          <p:cNvSpPr txBox="1"/>
          <p:nvPr/>
        </p:nvSpPr>
        <p:spPr>
          <a:xfrm>
            <a:off x="263687" y="462022"/>
            <a:ext cx="7032626" cy="2098451"/>
          </a:xfrm>
          <a:prstGeom prst="rect">
            <a:avLst/>
          </a:prstGeom>
        </p:spPr>
        <p:txBody>
          <a:bodyPr lIns="0" tIns="0" rIns="0" bIns="0" rtlCol="0" anchor="t">
            <a:spAutoFit/>
          </a:bodyPr>
          <a:lstStyle/>
          <a:p>
            <a:pPr algn="ctr">
              <a:lnSpc>
                <a:spcPts val="1715"/>
              </a:lnSpc>
            </a:pPr>
            <a:r>
              <a:rPr lang="en-US" sz="1261" i="1" spc="63">
                <a:solidFill>
                  <a:srgbClr val="0A2269"/>
                </a:solidFill>
                <a:latin typeface="Open Sans Italics"/>
                <a:ea typeface="Open Sans Italics"/>
                <a:cs typeface="Open Sans Italics"/>
                <a:sym typeface="Open Sans Italics"/>
              </a:rPr>
              <a:t>☕ Coffee, Company &amp; a Little Skipping! 💙</a:t>
            </a:r>
          </a:p>
          <a:p>
            <a:pPr algn="ctr">
              <a:lnSpc>
                <a:spcPts val="1715"/>
              </a:lnSpc>
            </a:pPr>
            <a:r>
              <a:rPr lang="en-US" sz="1261" i="1" spc="63">
                <a:solidFill>
                  <a:srgbClr val="0A2269"/>
                </a:solidFill>
                <a:latin typeface="Open Sans Italics"/>
                <a:ea typeface="Open Sans Italics"/>
                <a:cs typeface="Open Sans Italics"/>
                <a:sym typeface="Open Sans Italics"/>
              </a:rPr>
              <a:t>On Friday 9th October, we are delighted to be joined by Reverend Dan, who will be spending some time with us in school for our Coffee Morning from 8:45am–10:00am.</a:t>
            </a:r>
          </a:p>
          <a:p>
            <a:pPr algn="ctr">
              <a:lnSpc>
                <a:spcPts val="1715"/>
              </a:lnSpc>
            </a:pPr>
            <a:r>
              <a:rPr lang="en-US" sz="1261" i="1" spc="63">
                <a:solidFill>
                  <a:srgbClr val="0A2269"/>
                </a:solidFill>
                <a:latin typeface="Open Sans Italics"/>
                <a:ea typeface="Open Sans Italics"/>
                <a:cs typeface="Open Sans Italics"/>
                <a:sym typeface="Open Sans Italics"/>
              </a:rPr>
              <a:t>If you fancy a cuppa, some company and a friendly chat, please feel free to pop in and join us – everyone is very welcome! You will also have the opportunity to join some of our children for a fun skipping competition as part of our World Mental Health Day activities.</a:t>
            </a:r>
          </a:p>
          <a:p>
            <a:pPr algn="ctr">
              <a:lnSpc>
                <a:spcPts val="1715"/>
              </a:lnSpc>
            </a:pPr>
            <a:r>
              <a:rPr lang="en-US" sz="1261" i="1" spc="63">
                <a:solidFill>
                  <a:srgbClr val="0A2269"/>
                </a:solidFill>
                <a:latin typeface="Open Sans Italics"/>
                <a:ea typeface="Open Sans Italics"/>
                <a:cs typeface="Open Sans Italics"/>
                <a:sym typeface="Open Sans Italics"/>
              </a:rPr>
              <a:t>Skipping is a fantastic way to keep active, have fun and support our mental health and wellbeing – so whether you fancy joining in or would simply enjoy a cuppa and a chat, we would love to see you! ☕💙🌟</a:t>
            </a:r>
          </a:p>
          <a:p>
            <a:pPr algn="ctr">
              <a:lnSpc>
                <a:spcPts val="1715"/>
              </a:lnSpc>
              <a:spcBef>
                <a:spcPct val="0"/>
              </a:spcBef>
            </a:pPr>
            <a:r>
              <a:rPr lang="en-US" sz="1261" i="1" spc="63">
                <a:solidFill>
                  <a:srgbClr val="0A2269"/>
                </a:solidFill>
                <a:latin typeface="Open Sans Italics"/>
                <a:ea typeface="Open Sans Italics"/>
                <a:cs typeface="Open Sans Italics"/>
                <a:sym typeface="Open Sans Italics"/>
              </a:rP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1244</Words>
  <Application>Microsoft Office PowerPoint</Application>
  <PresentationFormat>Custom</PresentationFormat>
  <Paragraphs>66</Paragraphs>
  <Slides>5</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vt:i4>
      </vt:variant>
    </vt:vector>
  </HeadingPairs>
  <TitlesOfParts>
    <vt:vector size="16" baseType="lpstr">
      <vt:lpstr>Lora Bold Italics</vt:lpstr>
      <vt:lpstr>Public Sans Italics</vt:lpstr>
      <vt:lpstr>Calibri</vt:lpstr>
      <vt:lpstr>Open Sans</vt:lpstr>
      <vt:lpstr>Agrandir Heavy</vt:lpstr>
      <vt:lpstr>Public Sans Bold Italics</vt:lpstr>
      <vt:lpstr>Lora</vt:lpstr>
      <vt:lpstr>Lora Italics</vt:lpstr>
      <vt:lpstr>Arial</vt:lpstr>
      <vt:lpstr>Open Sans Italics</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Newsletter 28.9.26</dc:title>
  <dc:creator>FrenchH</dc:creator>
  <cp:lastModifiedBy>FrenchH</cp:lastModifiedBy>
  <cp:revision>2</cp:revision>
  <dcterms:created xsi:type="dcterms:W3CDTF">2006-08-16T00:00:00Z</dcterms:created>
  <dcterms:modified xsi:type="dcterms:W3CDTF">2026-10-01T21:59:07Z</dcterms:modified>
  <dc:identifier>DAHWbKlft70</dc:identifier>
</cp:coreProperties>
</file>